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320" r:id="rId4"/>
    <p:sldId id="298" r:id="rId5"/>
    <p:sldId id="306" r:id="rId6"/>
    <p:sldId id="301" r:id="rId7"/>
    <p:sldId id="307" r:id="rId8"/>
    <p:sldId id="321" r:id="rId9"/>
    <p:sldId id="322" r:id="rId10"/>
    <p:sldId id="334" r:id="rId11"/>
    <p:sldId id="335" r:id="rId12"/>
    <p:sldId id="302" r:id="rId13"/>
    <p:sldId id="329" r:id="rId14"/>
    <p:sldId id="312" r:id="rId15"/>
    <p:sldId id="313" r:id="rId16"/>
    <p:sldId id="330" r:id="rId17"/>
    <p:sldId id="324" r:id="rId18"/>
    <p:sldId id="325" r:id="rId19"/>
    <p:sldId id="309" r:id="rId20"/>
    <p:sldId id="326" r:id="rId21"/>
    <p:sldId id="319" r:id="rId22"/>
    <p:sldId id="318" r:id="rId23"/>
    <p:sldId id="331" r:id="rId24"/>
    <p:sldId id="333" r:id="rId25"/>
    <p:sldId id="336" r:id="rId26"/>
    <p:sldId id="327" r:id="rId27"/>
    <p:sldId id="317" r:id="rId28"/>
    <p:sldId id="285" r:id="rId29"/>
    <p:sldId id="264" r:id="rId30"/>
    <p:sldId id="271" r:id="rId31"/>
    <p:sldId id="311" r:id="rId32"/>
    <p:sldId id="282" r:id="rId33"/>
    <p:sldId id="283" r:id="rId34"/>
    <p:sldId id="288" r:id="rId35"/>
    <p:sldId id="304" r:id="rId36"/>
    <p:sldId id="305" r:id="rId37"/>
    <p:sldId id="299" r:id="rId38"/>
    <p:sldId id="300" r:id="rId39"/>
    <p:sldId id="323" r:id="rId40"/>
    <p:sldId id="287" r:id="rId41"/>
    <p:sldId id="261" r:id="rId42"/>
    <p:sldId id="293" r:id="rId43"/>
    <p:sldId id="332" r:id="rId44"/>
  </p:sldIdLst>
  <p:sldSz cx="12192000" cy="6858000"/>
  <p:notesSz cx="6858000" cy="9144000"/>
  <p:defaultTextStyle>
    <a:defPPr lvl="0">
      <a:defRPr lang="nl-NL"/>
    </a:defPPr>
    <a:lvl1pPr marL="0" lvl="1" algn="l" defTabSz="914400" rtl="0" eaLnBrk="1" latinLnBrk="0" hangingPunct="1">
      <a:defRPr sz="1800" kern="1200">
        <a:solidFill>
          <a:schemeClr val="tx1"/>
        </a:solidFill>
        <a:latin typeface="+mn-lt"/>
        <a:ea typeface="+mn-ea"/>
        <a:cs typeface="+mn-cs"/>
      </a:defRPr>
    </a:lvl1pPr>
    <a:lvl2pPr marL="457200" lvl="2" algn="l" defTabSz="914400" rtl="0" eaLnBrk="1" latinLnBrk="0" hangingPunct="1">
      <a:defRPr sz="1800" kern="1200">
        <a:solidFill>
          <a:schemeClr val="tx1"/>
        </a:solidFill>
        <a:latin typeface="+mn-lt"/>
        <a:ea typeface="+mn-ea"/>
        <a:cs typeface="+mn-cs"/>
      </a:defRPr>
    </a:lvl2pPr>
    <a:lvl3pPr marL="914400" lvl="3" algn="l" defTabSz="914400" rtl="0" eaLnBrk="1" latinLnBrk="0" hangingPunct="1">
      <a:defRPr sz="1800" kern="1200">
        <a:solidFill>
          <a:schemeClr val="tx1"/>
        </a:solidFill>
        <a:latin typeface="+mn-lt"/>
        <a:ea typeface="+mn-ea"/>
        <a:cs typeface="+mn-cs"/>
      </a:defRPr>
    </a:lvl3pPr>
    <a:lvl4pPr marL="1371600" lvl="4"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220" autoAdjust="0"/>
    <p:restoredTop sz="94660"/>
  </p:normalViewPr>
  <p:slideViewPr>
    <p:cSldViewPr snapToGrid="0">
      <p:cViewPr varScale="1">
        <p:scale>
          <a:sx n="63" d="100"/>
          <a:sy n="63" d="100"/>
        </p:scale>
        <p:origin x="3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yellow">
    <p:bg bwMode="gray">
      <p:bgPr>
        <a:solidFill>
          <a:schemeClr val="accent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819248C-42BE-9F43-9F46-40D50B305A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3226005" cy="1268759"/>
          </a:xfrm>
          <a:prstGeom prst="rect">
            <a:avLst/>
          </a:prstGeom>
        </p:spPr>
      </p:pic>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2776" y="512911"/>
            <a:ext cx="1852952"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28299A97-0E81-45D2-98D9-78B92827DA44}" type="datetimeFigureOut">
              <a:rPr lang="nl-NL" smtClean="0"/>
              <a:t>19-1-2022</a:t>
            </a:fld>
            <a:endParaRPr lang="nl-NL"/>
          </a:p>
        </p:txBody>
      </p:sp>
      <p:sp>
        <p:nvSpPr>
          <p:cNvPr id="31" name="Tijdelijke aanduiding voor tekst 30">
            <a:extLst>
              <a:ext uri="{FF2B5EF4-FFF2-40B4-BE49-F238E27FC236}">
                <a16:creationId xmlns:a16="http://schemas.microsoft.com/office/drawing/2014/main" id="{E6D5F428-993B-6A4C-A7CE-238F44C7C548}"/>
              </a:ext>
            </a:extLst>
          </p:cNvPr>
          <p:cNvSpPr>
            <a:spLocks noGrp="1"/>
          </p:cNvSpPr>
          <p:nvPr>
            <p:ph type="body" sz="quarter" idx="14" hasCustomPrompt="1"/>
          </p:nvPr>
        </p:nvSpPr>
        <p:spPr>
          <a:xfrm>
            <a:off x="2575189" y="501835"/>
            <a:ext cx="7006707" cy="227101"/>
          </a:xfrm>
          <a:prstGeom prst="rect">
            <a:avLst/>
          </a:prstGeom>
        </p:spPr>
        <p:txBody>
          <a:bodyPr/>
          <a:lstStyle>
            <a:lvl1pPr algn="ctr">
              <a:defRPr sz="1200" b="0" i="0" u="none" cap="all" spc="50" baseline="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4246" y="5800329"/>
            <a:ext cx="5043508"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4246" y="6017497"/>
            <a:ext cx="5043508"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1" name="Titel 1">
            <a:extLst>
              <a:ext uri="{FF2B5EF4-FFF2-40B4-BE49-F238E27FC236}">
                <a16:creationId xmlns:a16="http://schemas.microsoft.com/office/drawing/2014/main" id="{75804E32-4442-4548-B1CA-E4A4F92AB285}"/>
              </a:ext>
            </a:extLst>
          </p:cNvPr>
          <p:cNvSpPr>
            <a:spLocks noGrp="1"/>
          </p:cNvSpPr>
          <p:nvPr>
            <p:ph type="ctrTitle" hasCustomPrompt="1"/>
          </p:nvPr>
        </p:nvSpPr>
        <p:spPr>
          <a:xfrm>
            <a:off x="393189" y="1196750"/>
            <a:ext cx="11371678" cy="4603578"/>
          </a:xfrm>
          <a:prstGeom prst="rect">
            <a:avLst/>
          </a:prstGeom>
        </p:spPr>
        <p:txBody>
          <a:bodyPr anchor="ctr" anchorCtr="0"/>
          <a:lstStyle>
            <a:lvl1pPr algn="ctr">
              <a:defRPr sz="4099" b="0" i="1">
                <a:latin typeface="Merriweather Light" pitchFamily="2" charset="77"/>
              </a:defRPr>
            </a:lvl1pPr>
          </a:lstStyle>
          <a:p>
            <a:r>
              <a:rPr lang="en-GB" dirty="0"/>
              <a:t>Place your attention-grabbing</a:t>
            </a:r>
            <a:br>
              <a:rPr lang="en-GB" dirty="0"/>
            </a:br>
            <a:r>
              <a:rPr lang="en-GB" dirty="0"/>
              <a:t>headline here</a:t>
            </a:r>
          </a:p>
        </p:txBody>
      </p:sp>
    </p:spTree>
    <p:extLst>
      <p:ext uri="{BB962C8B-B14F-4D97-AF65-F5344CB8AC3E}">
        <p14:creationId xmlns:p14="http://schemas.microsoft.com/office/powerpoint/2010/main" val="3604005245"/>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8" orient="horz" pos="754">
          <p15:clr>
            <a:srgbClr val="FBAE40"/>
          </p15:clr>
        </p15:guide>
        <p15:guide id="19" orient="horz" pos="211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screen image + caption">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463" y="368300"/>
            <a:ext cx="11519074" cy="55800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4" name="Tijdelijke aanduiding voor tekst 3">
            <a:extLst>
              <a:ext uri="{FF2B5EF4-FFF2-40B4-BE49-F238E27FC236}">
                <a16:creationId xmlns:a16="http://schemas.microsoft.com/office/drawing/2014/main" id="{2644E85E-CA6A-F844-A413-BC9479C4FF28}"/>
              </a:ext>
            </a:extLst>
          </p:cNvPr>
          <p:cNvSpPr>
            <a:spLocks noGrp="1"/>
          </p:cNvSpPr>
          <p:nvPr>
            <p:ph type="body" sz="quarter" idx="19" hasCustomPrompt="1"/>
          </p:nvPr>
        </p:nvSpPr>
        <p:spPr>
          <a:xfrm>
            <a:off x="336463" y="5948301"/>
            <a:ext cx="11519075" cy="541399"/>
          </a:xfrm>
          <a:prstGeom prst="rect">
            <a:avLst/>
          </a:prstGeom>
        </p:spPr>
        <p:txBody>
          <a:bodyPr lIns="0" bIns="0" anchor="b" anchorCtr="0"/>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lang="nl-NL" sz="1200"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Itasita</a:t>
            </a:r>
            <a:r>
              <a:rPr lang="nl-NL" dirty="0"/>
              <a:t> </a:t>
            </a:r>
            <a:r>
              <a:rPr lang="nl-NL" dirty="0" err="1"/>
              <a:t>sima</a:t>
            </a:r>
            <a:r>
              <a:rPr lang="nl-NL" dirty="0"/>
              <a:t> </a:t>
            </a:r>
            <a:r>
              <a:rPr lang="nl-NL" dirty="0" err="1"/>
              <a:t>dolor</a:t>
            </a:r>
            <a:r>
              <a:rPr lang="nl-NL" dirty="0"/>
              <a:t> min </a:t>
            </a:r>
            <a:r>
              <a:rPr lang="nl-NL" dirty="0" err="1"/>
              <a:t>evellor</a:t>
            </a:r>
            <a:r>
              <a:rPr lang="nl-NL" dirty="0"/>
              <a:t> </a:t>
            </a:r>
            <a:r>
              <a:rPr lang="nl-NL" dirty="0" err="1"/>
              <a:t>ratum</a:t>
            </a:r>
            <a:r>
              <a:rPr lang="nl-NL" dirty="0"/>
              <a:t> </a:t>
            </a:r>
            <a:r>
              <a:rPr lang="nl-NL" dirty="0" err="1"/>
              <a:t>laciis</a:t>
            </a:r>
            <a:r>
              <a:rPr lang="nl-NL" dirty="0"/>
              <a:t> et </a:t>
            </a:r>
            <a:r>
              <a:rPr lang="nl-NL" dirty="0" err="1"/>
              <a:t>quam</a:t>
            </a:r>
            <a:r>
              <a:rPr lang="nl-NL" dirty="0"/>
              <a:t> </a:t>
            </a:r>
            <a:r>
              <a:rPr lang="nl-NL" dirty="0" err="1"/>
              <a:t>voluptat</a:t>
            </a:r>
            <a:r>
              <a:rPr lang="nl-NL" dirty="0"/>
              <a:t> ut </a:t>
            </a:r>
            <a:r>
              <a:rPr lang="nl-NL" dirty="0" err="1"/>
              <a:t>lanis</a:t>
            </a:r>
            <a:r>
              <a:rPr lang="nl-NL" dirty="0"/>
              <a:t> </a:t>
            </a:r>
            <a:r>
              <a:rPr lang="nl-NL" dirty="0" err="1"/>
              <a:t>nit</a:t>
            </a:r>
            <a:r>
              <a:rPr lang="nl-NL" dirty="0"/>
              <a:t>, </a:t>
            </a:r>
            <a:r>
              <a:rPr lang="nl-NL" dirty="0" err="1"/>
              <a:t>eium</a:t>
            </a:r>
            <a:r>
              <a:rPr lang="nl-NL" dirty="0"/>
              <a:t> </a:t>
            </a:r>
            <a:r>
              <a:rPr lang="nl-NL" dirty="0" err="1"/>
              <a:t>quidus</a:t>
            </a:r>
            <a:r>
              <a:rPr lang="nl-NL" dirty="0"/>
              <a:t>, </a:t>
            </a:r>
            <a:r>
              <a:rPr lang="nl-NL" dirty="0" err="1"/>
              <a:t>quas</a:t>
            </a:r>
            <a:r>
              <a:rPr lang="nl-NL" dirty="0"/>
              <a:t> </a:t>
            </a:r>
            <a:r>
              <a:rPr lang="nl-NL" dirty="0" err="1"/>
              <a:t>nobis</a:t>
            </a:r>
            <a:r>
              <a:rPr lang="nl-NL" dirty="0"/>
              <a:t> </a:t>
            </a:r>
            <a:r>
              <a:rPr lang="nl-NL" dirty="0" err="1"/>
              <a:t>inusam</a:t>
            </a:r>
            <a:r>
              <a:rPr lang="nl-NL" dirty="0"/>
              <a:t> </a:t>
            </a:r>
            <a:r>
              <a:rPr lang="nl-NL" dirty="0" err="1"/>
              <a:t>cuptate</a:t>
            </a:r>
            <a:r>
              <a:rPr lang="nl-NL" dirty="0"/>
              <a:t> </a:t>
            </a:r>
            <a:r>
              <a:rPr lang="nl-NL" dirty="0" err="1"/>
              <a:t>mper</a:t>
            </a:r>
            <a:r>
              <a:rPr lang="nl-NL" dirty="0"/>
              <a:t> </a:t>
            </a:r>
            <a:r>
              <a:rPr lang="nl-NL" dirty="0" err="1"/>
              <a:t>nobit</a:t>
            </a:r>
            <a:r>
              <a:rPr lang="nl-NL" dirty="0"/>
              <a:t> hit </a:t>
            </a:r>
            <a:r>
              <a:rPr lang="nl-NL" dirty="0" err="1"/>
              <a:t>eliquam</a:t>
            </a:r>
            <a:r>
              <a:rPr lang="nl-NL" dirty="0"/>
              <a:t> </a:t>
            </a:r>
            <a:r>
              <a:rPr lang="nl-NL" dirty="0" err="1"/>
              <a:t>cori</a:t>
            </a:r>
            <a:r>
              <a:rPr lang="nl-NL" dirty="0"/>
              <a:t> </a:t>
            </a:r>
            <a:r>
              <a:rPr lang="nl-NL" dirty="0" err="1"/>
              <a:t>voloreicid</a:t>
            </a:r>
            <a:r>
              <a:rPr lang="nl-NL" dirty="0"/>
              <a:t> </a:t>
            </a:r>
            <a:r>
              <a:rPr lang="nl-NL" dirty="0" err="1"/>
              <a:t>mil</a:t>
            </a:r>
            <a:r>
              <a:rPr lang="nl-NL" dirty="0"/>
              <a:t> </a:t>
            </a:r>
            <a:r>
              <a:rPr lang="nl-NL" dirty="0" err="1"/>
              <a:t>minihilis</a:t>
            </a:r>
            <a:r>
              <a:rPr lang="nl-NL" dirty="0"/>
              <a:t> </a:t>
            </a:r>
            <a:r>
              <a:rPr lang="nl-NL" dirty="0" err="1"/>
              <a:t>aut</a:t>
            </a:r>
            <a:r>
              <a:rPr lang="nl-NL" dirty="0"/>
              <a:t> </a:t>
            </a:r>
            <a:r>
              <a:rPr lang="nl-NL" dirty="0" err="1"/>
              <a:t>milit</a:t>
            </a:r>
            <a:r>
              <a:rPr lang="nl-NL" dirty="0"/>
              <a:t> es </a:t>
            </a:r>
            <a:r>
              <a:rPr lang="nl-NL" dirty="0" err="1"/>
              <a:t>sum</a:t>
            </a:r>
            <a:r>
              <a:rPr lang="nl-NL" dirty="0"/>
              <a:t> </a:t>
            </a:r>
            <a:r>
              <a:rPr lang="nl-NL" dirty="0" err="1"/>
              <a:t>eicatet</a:t>
            </a:r>
            <a:r>
              <a:rPr lang="nl-NL" dirty="0"/>
              <a:t> ad mi, </a:t>
            </a:r>
            <a:r>
              <a:rPr lang="nl-NL" dirty="0" err="1"/>
              <a:t>unt</a:t>
            </a:r>
            <a:r>
              <a:rPr lang="nl-NL" dirty="0"/>
              <a:t> </a:t>
            </a:r>
            <a:r>
              <a:rPr lang="nl-NL" dirty="0" err="1"/>
              <a:t>qui</a:t>
            </a:r>
            <a:r>
              <a:rPr lang="nl-NL" dirty="0"/>
              <a:t> </a:t>
            </a:r>
            <a:r>
              <a:rPr lang="nl-NL" dirty="0" err="1"/>
              <a:t>dionseq</a:t>
            </a:r>
            <a:r>
              <a:rPr lang="nl-NL" dirty="0"/>
              <a:t> </a:t>
            </a:r>
            <a:r>
              <a:rPr lang="nl-NL" dirty="0" err="1"/>
              <a:t>uatusae</a:t>
            </a:r>
            <a:r>
              <a:rPr lang="nl-NL" dirty="0"/>
              <a:t> </a:t>
            </a:r>
            <a:r>
              <a:rPr lang="nl-NL" dirty="0" err="1"/>
              <a:t>verferf</a:t>
            </a:r>
            <a:r>
              <a:rPr lang="nl-NL" dirty="0"/>
              <a:t> </a:t>
            </a:r>
            <a:r>
              <a:rPr lang="nl-NL" dirty="0" err="1"/>
              <a:t>erumquunt</a:t>
            </a:r>
            <a:r>
              <a:rPr lang="nl-NL" dirty="0"/>
              <a:t>. &lt; Max. 40 </a:t>
            </a:r>
            <a:r>
              <a:rPr lang="nl-NL" dirty="0" err="1"/>
              <a:t>words</a:t>
            </a:r>
            <a:r>
              <a:rPr lang="nl-NL" dirty="0"/>
              <a:t>&gt; </a:t>
            </a:r>
          </a:p>
        </p:txBody>
      </p:sp>
    </p:spTree>
    <p:extLst>
      <p:ext uri="{BB962C8B-B14F-4D97-AF65-F5344CB8AC3E}">
        <p14:creationId xmlns:p14="http://schemas.microsoft.com/office/powerpoint/2010/main" val="110362200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hapter / quote">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93188" y="1180848"/>
            <a:ext cx="11371679" cy="4726372"/>
          </a:xfrm>
          <a:prstGeom prst="rect">
            <a:avLst/>
          </a:prstGeom>
        </p:spPr>
        <p:txBody>
          <a:bodyPr anchor="ctr" anchorCtr="0"/>
          <a:lstStyle>
            <a:lvl1pPr marL="0" marR="0" indent="0" algn="ctr" defTabSz="914126" rtl="0" eaLnBrk="1" fontAlgn="auto" latinLnBrk="0" hangingPunct="1">
              <a:lnSpc>
                <a:spcPct val="100000"/>
              </a:lnSpc>
              <a:spcBef>
                <a:spcPct val="0"/>
              </a:spcBef>
              <a:spcAft>
                <a:spcPts val="0"/>
              </a:spcAft>
              <a:buClrTx/>
              <a:buSzTx/>
              <a:buFontTx/>
              <a:buNone/>
              <a:tabLst/>
              <a:defRPr sz="4099" b="0" i="1">
                <a:latin typeface="Merriweather Light" pitchFamily="2" charset="77"/>
              </a:defRPr>
            </a:lvl1pPr>
          </a:lstStyle>
          <a:p>
            <a:r>
              <a:rPr lang="en-GB" dirty="0"/>
              <a:t>Chapter title or Quote slide.</a:t>
            </a:r>
            <a:br>
              <a:rPr lang="en-GB" dirty="0"/>
            </a:br>
            <a:r>
              <a:rPr lang="en-GB" dirty="0"/>
              <a:t>(Leave Name </a:t>
            </a:r>
            <a:r>
              <a:rPr lang="en-GB" dirty="0" err="1"/>
              <a:t>Lastname</a:t>
            </a:r>
            <a:r>
              <a:rPr lang="en-GB" dirty="0"/>
              <a:t> and Job title</a:t>
            </a:r>
            <a:br>
              <a:rPr lang="en-GB" dirty="0"/>
            </a:br>
            <a:r>
              <a:rPr lang="en-GB" dirty="0"/>
              <a:t>empty in case of chapter slide.)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7294" y="5915172"/>
            <a:ext cx="5037413"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7294" y="6140291"/>
            <a:ext cx="5037413"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529720564"/>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pter / quote + image righ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8050" y="371475"/>
            <a:ext cx="5578609" cy="432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4099" b="0" i="1" smtClean="0">
                <a:effectLst/>
                <a:latin typeface="Merriweather Light" pitchFamily="2"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6275341" y="368302"/>
            <a:ext cx="5580197" cy="6116905"/>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338050" y="5997446"/>
            <a:ext cx="5578609"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338050" y="6214614"/>
            <a:ext cx="5578609"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01251362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pter / quote + image left">
    <p:bg bwMode="gray">
      <p:bgPr>
        <a:solidFill>
          <a:schemeClr val="bg1"/>
        </a:solidFill>
        <a:effectLst/>
      </p:bgPr>
    </p:bg>
    <p:spTree>
      <p:nvGrpSpPr>
        <p:cNvPr id="1" name=""/>
        <p:cNvGrpSpPr/>
        <p:nvPr/>
      </p:nvGrpSpPr>
      <p:grpSpPr>
        <a:xfrm>
          <a:off x="0" y="0"/>
          <a:ext cx="0" cy="0"/>
          <a:chOff x="0" y="0"/>
          <a:chExt cx="0" cy="0"/>
        </a:xfrm>
      </p:grpSpPr>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6276929" y="371475"/>
            <a:ext cx="5578609" cy="432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4099" b="0" i="1" smtClean="0">
                <a:effectLst/>
                <a:latin typeface="Merriweather Light" pitchFamily="2" charset="77"/>
              </a:defRPr>
            </a:lvl1pPr>
          </a:lstStyle>
          <a:p>
            <a:r>
              <a:rPr lang="en-GB" dirty="0"/>
              <a:t>Chapter title or Quote slide. (Leave Name </a:t>
            </a:r>
            <a:r>
              <a:rPr lang="en-GB" dirty="0" err="1"/>
              <a:t>Lastname</a:t>
            </a:r>
            <a:r>
              <a:rPr lang="en-GB" dirty="0"/>
              <a:t> and Job title empty in case of chapter slide.)</a:t>
            </a:r>
          </a:p>
        </p:txBody>
      </p:sp>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462" y="368301"/>
            <a:ext cx="5580197" cy="6088771"/>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6" name="Tijdelijke aanduiding voor tekst 32">
            <a:extLst>
              <a:ext uri="{FF2B5EF4-FFF2-40B4-BE49-F238E27FC236}">
                <a16:creationId xmlns:a16="http://schemas.microsoft.com/office/drawing/2014/main" id="{8A6E6E10-CABC-FF47-8209-224B9E9C5A85}"/>
              </a:ext>
            </a:extLst>
          </p:cNvPr>
          <p:cNvSpPr>
            <a:spLocks noGrp="1"/>
          </p:cNvSpPr>
          <p:nvPr>
            <p:ph type="body" sz="quarter" idx="15" hasCustomPrompt="1"/>
          </p:nvPr>
        </p:nvSpPr>
        <p:spPr>
          <a:xfrm>
            <a:off x="6276929" y="5969311"/>
            <a:ext cx="5578609" cy="217169"/>
          </a:xfrm>
          <a:prstGeom prst="rect">
            <a:avLst/>
          </a:prstGeom>
        </p:spPr>
        <p:txBody>
          <a:bodyPr/>
          <a:lstStyle>
            <a:lvl1pPr algn="l">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7" name="Tijdelijke aanduiding voor tekst 34">
            <a:extLst>
              <a:ext uri="{FF2B5EF4-FFF2-40B4-BE49-F238E27FC236}">
                <a16:creationId xmlns:a16="http://schemas.microsoft.com/office/drawing/2014/main" id="{79749A39-F36C-EA43-9B19-3B58CEBDFCD8}"/>
              </a:ext>
            </a:extLst>
          </p:cNvPr>
          <p:cNvSpPr>
            <a:spLocks noGrp="1"/>
          </p:cNvSpPr>
          <p:nvPr>
            <p:ph type="body" sz="quarter" idx="16" hasCustomPrompt="1"/>
          </p:nvPr>
        </p:nvSpPr>
        <p:spPr>
          <a:xfrm>
            <a:off x="6276929" y="6186479"/>
            <a:ext cx="5578609" cy="270592"/>
          </a:xfrm>
          <a:prstGeom prst="rect">
            <a:avLst/>
          </a:prstGeom>
        </p:spPr>
        <p:txBody>
          <a:bodyPr/>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Tree>
    <p:extLst>
      <p:ext uri="{BB962C8B-B14F-4D97-AF65-F5344CB8AC3E}">
        <p14:creationId xmlns:p14="http://schemas.microsoft.com/office/powerpoint/2010/main" val="1575499999"/>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Disclaimer">
    <p:bg bwMode="gray">
      <p:bgPr>
        <a:solidFill>
          <a:schemeClr val="accent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20C5D57-6775-6546-A52D-BBB107FFAA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29004" y="2439285"/>
            <a:ext cx="6933992" cy="1979430"/>
          </a:xfrm>
          <a:prstGeom prst="rect">
            <a:avLst/>
          </a:prstGeom>
        </p:spPr>
      </p:pic>
    </p:spTree>
    <p:extLst>
      <p:ext uri="{BB962C8B-B14F-4D97-AF65-F5344CB8AC3E}">
        <p14:creationId xmlns:p14="http://schemas.microsoft.com/office/powerpoint/2010/main" val="3798713774"/>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Disclaimer + partner logos">
    <p:bg bwMode="gray">
      <p:bgPr>
        <a:solidFill>
          <a:schemeClr val="accent1"/>
        </a:solidFill>
        <a:effectLst/>
      </p:bgPr>
    </p:bg>
    <p:spTree>
      <p:nvGrpSpPr>
        <p:cNvPr id="1" name=""/>
        <p:cNvGrpSpPr/>
        <p:nvPr/>
      </p:nvGrpSpPr>
      <p:grpSpPr>
        <a:xfrm>
          <a:off x="0" y="0"/>
          <a:ext cx="0" cy="0"/>
          <a:chOff x="0" y="0"/>
          <a:chExt cx="0" cy="0"/>
        </a:xfrm>
      </p:grpSpPr>
      <p:sp>
        <p:nvSpPr>
          <p:cNvPr id="7" name="Tijdelijke aanduiding voor afbeelding 2">
            <a:extLst>
              <a:ext uri="{FF2B5EF4-FFF2-40B4-BE49-F238E27FC236}">
                <a16:creationId xmlns:a16="http://schemas.microsoft.com/office/drawing/2014/main" id="{87F847E1-C859-2E44-9D27-7F834608F4EF}"/>
              </a:ext>
            </a:extLst>
          </p:cNvPr>
          <p:cNvSpPr>
            <a:spLocks noGrp="1"/>
          </p:cNvSpPr>
          <p:nvPr>
            <p:ph type="pic" sz="quarter" idx="19" hasCustomPrompt="1"/>
          </p:nvPr>
        </p:nvSpPr>
        <p:spPr>
          <a:xfrm>
            <a:off x="2337212" y="4117424"/>
            <a:ext cx="2438257"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8" name="Tijdelijke aanduiding voor afbeelding 2">
            <a:extLst>
              <a:ext uri="{FF2B5EF4-FFF2-40B4-BE49-F238E27FC236}">
                <a16:creationId xmlns:a16="http://schemas.microsoft.com/office/drawing/2014/main" id="{20C5A405-B822-4547-9A91-BBD9695DE0A4}"/>
              </a:ext>
            </a:extLst>
          </p:cNvPr>
          <p:cNvSpPr>
            <a:spLocks noGrp="1"/>
          </p:cNvSpPr>
          <p:nvPr>
            <p:ph type="pic" sz="quarter" idx="20" hasCustomPrompt="1"/>
          </p:nvPr>
        </p:nvSpPr>
        <p:spPr>
          <a:xfrm>
            <a:off x="4876090" y="4117424"/>
            <a:ext cx="2438257"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9" name="Tijdelijke aanduiding voor afbeelding 2">
            <a:extLst>
              <a:ext uri="{FF2B5EF4-FFF2-40B4-BE49-F238E27FC236}">
                <a16:creationId xmlns:a16="http://schemas.microsoft.com/office/drawing/2014/main" id="{73BB1706-1B20-CC45-ABAF-098B56020CE5}"/>
              </a:ext>
            </a:extLst>
          </p:cNvPr>
          <p:cNvSpPr>
            <a:spLocks noGrp="1"/>
          </p:cNvSpPr>
          <p:nvPr>
            <p:ph type="pic" sz="quarter" idx="21" hasCustomPrompt="1"/>
          </p:nvPr>
        </p:nvSpPr>
        <p:spPr>
          <a:xfrm>
            <a:off x="7402623" y="4117424"/>
            <a:ext cx="2438257"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2" name="Tijdelijke aanduiding voor tekst 34">
            <a:extLst>
              <a:ext uri="{FF2B5EF4-FFF2-40B4-BE49-F238E27FC236}">
                <a16:creationId xmlns:a16="http://schemas.microsoft.com/office/drawing/2014/main" id="{D0592751-CA00-FF4A-BFDE-7B39EE4E494A}"/>
              </a:ext>
            </a:extLst>
          </p:cNvPr>
          <p:cNvSpPr>
            <a:spLocks noGrp="1"/>
          </p:cNvSpPr>
          <p:nvPr>
            <p:ph type="body" sz="quarter" idx="23" hasCustomPrompt="1"/>
          </p:nvPr>
        </p:nvSpPr>
        <p:spPr>
          <a:xfrm>
            <a:off x="2316916" y="3740461"/>
            <a:ext cx="7558168" cy="270592"/>
          </a:xfrm>
          <a:prstGeom prst="rect">
            <a:avLst/>
          </a:prstGeom>
        </p:spPr>
        <p:txBody>
          <a:bodyPr lIns="0" tIns="0" rIns="0" bIns="0"/>
          <a:lstStyle>
            <a:lvl1pPr algn="l">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14" name="Tijdelijke aanduiding voor afbeelding 2">
            <a:extLst>
              <a:ext uri="{FF2B5EF4-FFF2-40B4-BE49-F238E27FC236}">
                <a16:creationId xmlns:a16="http://schemas.microsoft.com/office/drawing/2014/main" id="{AC53C93C-EB79-8241-B6CC-89740473FA09}"/>
              </a:ext>
            </a:extLst>
          </p:cNvPr>
          <p:cNvSpPr>
            <a:spLocks noGrp="1"/>
          </p:cNvSpPr>
          <p:nvPr>
            <p:ph type="pic" sz="quarter" idx="24" hasCustomPrompt="1"/>
          </p:nvPr>
        </p:nvSpPr>
        <p:spPr>
          <a:xfrm>
            <a:off x="2347996" y="5244037"/>
            <a:ext cx="2438257"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5" name="Tijdelijke aanduiding voor afbeelding 2">
            <a:extLst>
              <a:ext uri="{FF2B5EF4-FFF2-40B4-BE49-F238E27FC236}">
                <a16:creationId xmlns:a16="http://schemas.microsoft.com/office/drawing/2014/main" id="{FA509071-8069-1A4F-B6A4-3D31CB71ABA4}"/>
              </a:ext>
            </a:extLst>
          </p:cNvPr>
          <p:cNvSpPr>
            <a:spLocks noGrp="1"/>
          </p:cNvSpPr>
          <p:nvPr>
            <p:ph type="pic" sz="quarter" idx="25" hasCustomPrompt="1"/>
          </p:nvPr>
        </p:nvSpPr>
        <p:spPr>
          <a:xfrm>
            <a:off x="4876090" y="5244037"/>
            <a:ext cx="2438257"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16" name="Tijdelijke aanduiding voor afbeelding 2">
            <a:extLst>
              <a:ext uri="{FF2B5EF4-FFF2-40B4-BE49-F238E27FC236}">
                <a16:creationId xmlns:a16="http://schemas.microsoft.com/office/drawing/2014/main" id="{84175359-8EA8-794D-BC12-68AFC36BDEDD}"/>
              </a:ext>
            </a:extLst>
          </p:cNvPr>
          <p:cNvSpPr>
            <a:spLocks noGrp="1"/>
          </p:cNvSpPr>
          <p:nvPr>
            <p:ph type="pic" sz="quarter" idx="26" hasCustomPrompt="1"/>
          </p:nvPr>
        </p:nvSpPr>
        <p:spPr>
          <a:xfrm>
            <a:off x="7404185" y="5244037"/>
            <a:ext cx="2438257" cy="1012671"/>
          </a:xfrm>
          <a:prstGeom prst="rect">
            <a:avLst/>
          </a:prstGeom>
          <a:noFill/>
        </p:spPr>
        <p:txBody>
          <a:bodyPr anchor="ctr"/>
          <a:lstStyle>
            <a:lvl1pPr algn="ctr">
              <a:defRPr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17" name="Rechte verbindingslijn 16">
            <a:extLst>
              <a:ext uri="{FF2B5EF4-FFF2-40B4-BE49-F238E27FC236}">
                <a16:creationId xmlns:a16="http://schemas.microsoft.com/office/drawing/2014/main" id="{6E9763FA-FD82-094F-A92E-D2E2327457A8}"/>
              </a:ext>
            </a:extLst>
          </p:cNvPr>
          <p:cNvCxnSpPr>
            <a:cxnSpLocks/>
          </p:cNvCxnSpPr>
          <p:nvPr/>
        </p:nvCxnSpPr>
        <p:spPr>
          <a:xfrm>
            <a:off x="2316916" y="4011053"/>
            <a:ext cx="75581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Afbeelding 18">
            <a:extLst>
              <a:ext uri="{FF2B5EF4-FFF2-40B4-BE49-F238E27FC236}">
                <a16:creationId xmlns:a16="http://schemas.microsoft.com/office/drawing/2014/main" id="{F7EEA9D3-34D3-B94D-A851-38ECCEEF7F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70985" y="1816100"/>
            <a:ext cx="5650029" cy="1612900"/>
          </a:xfrm>
          <a:prstGeom prst="rect">
            <a:avLst/>
          </a:prstGeom>
        </p:spPr>
      </p:pic>
    </p:spTree>
    <p:extLst>
      <p:ext uri="{BB962C8B-B14F-4D97-AF65-F5344CB8AC3E}">
        <p14:creationId xmlns:p14="http://schemas.microsoft.com/office/powerpoint/2010/main" val="727219181"/>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7" pos="6200">
          <p15:clr>
            <a:srgbClr val="FBAE40"/>
          </p15:clr>
        </p15:guide>
        <p15:guide id="8" pos="6290">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9" pos="5134">
          <p15:clr>
            <a:srgbClr val="FBAE40"/>
          </p15:clr>
        </p15:guide>
        <p15:guide id="20" pos="5043">
          <p15:clr>
            <a:srgbClr val="FBAE40"/>
          </p15:clr>
        </p15:guide>
        <p15:guide id="21" orient="horz" pos="37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Leeg">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755288"/>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34">
          <p15:clr>
            <a:srgbClr val="FBAE40"/>
          </p15:clr>
        </p15:guide>
        <p15:guide id="7" pos="6200">
          <p15:clr>
            <a:srgbClr val="FBAE40"/>
          </p15:clr>
        </p15:guide>
        <p15:guide id="8" pos="6290">
          <p15:clr>
            <a:srgbClr val="FBAE40"/>
          </p15:clr>
        </p15:guide>
        <p15:guide id="9" pos="5043">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guide id="18" orient="horz" pos="37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FB25F-7E84-4173-AA9A-6A183A6AD22F}"/>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5DC350F9-E1BE-4B0B-A12B-9D55F07E8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2AED5BA0-1B13-447B-9E04-6CEB202F4C25}"/>
              </a:ext>
            </a:extLst>
          </p:cNvPr>
          <p:cNvSpPr>
            <a:spLocks noGrp="1"/>
          </p:cNvSpPr>
          <p:nvPr>
            <p:ph type="dt" sz="half" idx="10"/>
          </p:nvPr>
        </p:nvSpPr>
        <p:spPr/>
        <p:txBody>
          <a:bodyPr/>
          <a:lstStyle/>
          <a:p>
            <a:fld id="{28299A97-0E81-45D2-98D9-78B92827DA44}" type="datetimeFigureOut">
              <a:rPr lang="nl-NL" smtClean="0"/>
              <a:t>19-1-2022</a:t>
            </a:fld>
            <a:endParaRPr lang="nl-NL"/>
          </a:p>
        </p:txBody>
      </p:sp>
      <p:sp>
        <p:nvSpPr>
          <p:cNvPr id="5" name="Tijdelijke aanduiding voor voettekst 4">
            <a:extLst>
              <a:ext uri="{FF2B5EF4-FFF2-40B4-BE49-F238E27FC236}">
                <a16:creationId xmlns:a16="http://schemas.microsoft.com/office/drawing/2014/main" id="{1318FF4E-D155-4FC9-B235-5C947419754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37BF5B9-1F73-478C-BA5E-F916F984E570}"/>
              </a:ext>
            </a:extLst>
          </p:cNvPr>
          <p:cNvSpPr>
            <a:spLocks noGrp="1"/>
          </p:cNvSpPr>
          <p:nvPr>
            <p:ph type="sldNum" sz="quarter" idx="12"/>
          </p:nvPr>
        </p:nvSpPr>
        <p:spPr/>
        <p:txBody>
          <a:bodyPr/>
          <a:lstStyle/>
          <a:p>
            <a:fld id="{92B6E425-988D-49D8-8461-D8E42EF89AD7}" type="slidenum">
              <a:rPr lang="nl-NL" smtClean="0"/>
              <a:t>‹nr.›</a:t>
            </a:fld>
            <a:endParaRPr lang="nl-NL"/>
          </a:p>
        </p:txBody>
      </p:sp>
    </p:spTree>
    <p:extLst>
      <p:ext uri="{BB962C8B-B14F-4D97-AF65-F5344CB8AC3E}">
        <p14:creationId xmlns:p14="http://schemas.microsoft.com/office/powerpoint/2010/main" val="3107120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AD7FCC-70A9-4EC0-A0EE-0E72114FB5F6}"/>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A2B319D7-0522-4A89-A334-78FF381C78E2}"/>
              </a:ext>
            </a:extLst>
          </p:cNvPr>
          <p:cNvSpPr>
            <a:spLocks noGrp="1"/>
          </p:cNvSpPr>
          <p:nvPr>
            <p:ph type="dt" sz="half" idx="10"/>
          </p:nvPr>
        </p:nvSpPr>
        <p:spPr/>
        <p:txBody>
          <a:bodyPr/>
          <a:lstStyle/>
          <a:p>
            <a:fld id="{28299A97-0E81-45D2-98D9-78B92827DA44}" type="datetimeFigureOut">
              <a:rPr lang="nl-NL" smtClean="0"/>
              <a:t>19-1-2022</a:t>
            </a:fld>
            <a:endParaRPr lang="nl-NL"/>
          </a:p>
        </p:txBody>
      </p:sp>
      <p:sp>
        <p:nvSpPr>
          <p:cNvPr id="4" name="Tijdelijke aanduiding voor voettekst 3">
            <a:extLst>
              <a:ext uri="{FF2B5EF4-FFF2-40B4-BE49-F238E27FC236}">
                <a16:creationId xmlns:a16="http://schemas.microsoft.com/office/drawing/2014/main" id="{C8D0A663-472C-4A55-B44A-2DBEA66D2CE5}"/>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3D37C736-956C-468F-A5C4-8031154761A9}"/>
              </a:ext>
            </a:extLst>
          </p:cNvPr>
          <p:cNvSpPr>
            <a:spLocks noGrp="1"/>
          </p:cNvSpPr>
          <p:nvPr>
            <p:ph type="sldNum" sz="quarter" idx="12"/>
          </p:nvPr>
        </p:nvSpPr>
        <p:spPr/>
        <p:txBody>
          <a:bodyPr/>
          <a:lstStyle/>
          <a:p>
            <a:fld id="{92B6E425-988D-49D8-8461-D8E42EF89AD7}" type="slidenum">
              <a:rPr lang="nl-NL" smtClean="0"/>
              <a:t>‹nr.›</a:t>
            </a:fld>
            <a:endParaRPr lang="nl-NL"/>
          </a:p>
        </p:txBody>
      </p:sp>
    </p:spTree>
    <p:extLst>
      <p:ext uri="{BB962C8B-B14F-4D97-AF65-F5344CB8AC3E}">
        <p14:creationId xmlns:p14="http://schemas.microsoft.com/office/powerpoint/2010/main" val="113213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white">
    <p:bg bwMode="gray">
      <p:bgPr>
        <a:solidFill>
          <a:schemeClr val="bg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7BADFF9-E568-BA49-BE4F-7AB96E59CD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
            <a:ext cx="3239815" cy="1274191"/>
          </a:xfrm>
          <a:prstGeom prst="rect">
            <a:avLst/>
          </a:prstGeom>
        </p:spPr>
      </p:pic>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82776" y="512911"/>
            <a:ext cx="1852952"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28299A97-0E81-45D2-98D9-78B92827DA44}" type="datetimeFigureOut">
              <a:rPr lang="nl-NL" smtClean="0"/>
              <a:t>19-1-2022</a:t>
            </a:fld>
            <a:endParaRPr lang="nl-NL"/>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577283" y="5800329"/>
            <a:ext cx="5037435" cy="19972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577294" y="6017497"/>
            <a:ext cx="5037413"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8" name="Titel 1">
            <a:extLst>
              <a:ext uri="{FF2B5EF4-FFF2-40B4-BE49-F238E27FC236}">
                <a16:creationId xmlns:a16="http://schemas.microsoft.com/office/drawing/2014/main" id="{8D0FC209-A5EA-0147-8CC1-DEEC093C7247}"/>
              </a:ext>
            </a:extLst>
          </p:cNvPr>
          <p:cNvSpPr>
            <a:spLocks noGrp="1"/>
          </p:cNvSpPr>
          <p:nvPr>
            <p:ph type="ctrTitle" hasCustomPrompt="1"/>
          </p:nvPr>
        </p:nvSpPr>
        <p:spPr>
          <a:xfrm>
            <a:off x="393189" y="1196750"/>
            <a:ext cx="11371678" cy="4603578"/>
          </a:xfrm>
          <a:prstGeom prst="rect">
            <a:avLst/>
          </a:prstGeom>
        </p:spPr>
        <p:txBody>
          <a:bodyPr anchor="ctr" anchorCtr="0"/>
          <a:lstStyle>
            <a:lvl1pPr algn="ctr">
              <a:defRPr sz="4099" b="0" i="1">
                <a:latin typeface="Merriweather Light" pitchFamily="2" charset="77"/>
              </a:defRPr>
            </a:lvl1pPr>
          </a:lstStyle>
          <a:p>
            <a:r>
              <a:rPr lang="en-GB" dirty="0"/>
              <a:t>Place your attention-grabbing</a:t>
            </a:r>
            <a:br>
              <a:rPr lang="en-GB" dirty="0"/>
            </a:br>
            <a:r>
              <a:rPr lang="en-GB" dirty="0"/>
              <a:t>headline here</a:t>
            </a:r>
          </a:p>
        </p:txBody>
      </p:sp>
      <p:sp>
        <p:nvSpPr>
          <p:cNvPr id="16" name="Tijdelijke aanduiding voor tekst 30">
            <a:extLst>
              <a:ext uri="{FF2B5EF4-FFF2-40B4-BE49-F238E27FC236}">
                <a16:creationId xmlns:a16="http://schemas.microsoft.com/office/drawing/2014/main" id="{18DC5878-969C-0849-B41E-F7CAD75B0E14}"/>
              </a:ext>
            </a:extLst>
          </p:cNvPr>
          <p:cNvSpPr>
            <a:spLocks noGrp="1"/>
          </p:cNvSpPr>
          <p:nvPr>
            <p:ph type="body" sz="quarter" idx="14" hasCustomPrompt="1"/>
          </p:nvPr>
        </p:nvSpPr>
        <p:spPr>
          <a:xfrm>
            <a:off x="2575189" y="501835"/>
            <a:ext cx="7006707" cy="227101"/>
          </a:xfrm>
          <a:prstGeom prst="rect">
            <a:avLst/>
          </a:prstGeom>
        </p:spPr>
        <p:txBody>
          <a:bodyPr/>
          <a:lstStyle>
            <a:lvl1pPr algn="ctr">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Tree>
    <p:extLst>
      <p:ext uri="{BB962C8B-B14F-4D97-AF65-F5344CB8AC3E}">
        <p14:creationId xmlns:p14="http://schemas.microsoft.com/office/powerpoint/2010/main" val="386056702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11">
          <p15:clr>
            <a:srgbClr val="FBAE40"/>
          </p15:clr>
        </p15:guide>
        <p15:guide id="7" pos="6200">
          <p15:clr>
            <a:srgbClr val="FBAE40"/>
          </p15:clr>
        </p15:guide>
        <p15:guide id="8" pos="6290">
          <p15:clr>
            <a:srgbClr val="FBAE40"/>
          </p15:clr>
        </p15:guide>
        <p15:guide id="9" pos="4998">
          <p15:clr>
            <a:srgbClr val="FBAE40"/>
          </p15:clr>
        </p15:guide>
        <p15:guide id="10" pos="3864">
          <p15:clr>
            <a:srgbClr val="FBAE40"/>
          </p15:clr>
        </p15:guide>
        <p15:guide id="11" pos="3773">
          <p15:clr>
            <a:srgbClr val="FBAE40"/>
          </p15:clr>
        </p15:guide>
        <p15:guide id="12" pos="2662">
          <p15:clr>
            <a:srgbClr val="FBAE40"/>
          </p15:clr>
        </p15:guide>
        <p15:guide id="13" pos="2571">
          <p15:clr>
            <a:srgbClr val="FBAE40"/>
          </p15:clr>
        </p15:guide>
        <p15:guide id="14" pos="1460">
          <p15:clr>
            <a:srgbClr val="FBAE40"/>
          </p15:clr>
        </p15:guide>
        <p15:guide id="15" pos="1346">
          <p15:clr>
            <a:srgbClr val="FBAE40"/>
          </p15:clr>
        </p15:guide>
        <p15:guide id="16" orient="horz" pos="754">
          <p15:clr>
            <a:srgbClr val="FBAE40"/>
          </p15:clr>
        </p15:guide>
        <p15:guide id="17" orient="horz" pos="211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white + image">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69307" y="512911"/>
            <a:ext cx="1866421"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28299A97-0E81-45D2-98D9-78B92827DA44}" type="datetimeFigureOut">
              <a:rPr lang="nl-NL" smtClean="0"/>
              <a:t>19-1-2022</a:t>
            </a:fld>
            <a:endParaRPr lang="nl-NL"/>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646" y="1196750"/>
            <a:ext cx="5583014" cy="4603578"/>
          </a:xfrm>
          <a:prstGeom prst="rect">
            <a:avLst/>
          </a:prstGeom>
        </p:spPr>
        <p:txBody>
          <a:bodyPr anchor="ctr" anchorCtr="0"/>
          <a:lstStyle>
            <a:lvl1pPr algn="ctr">
              <a:defRPr sz="4099" b="0" i="1">
                <a:latin typeface="Merriweather Light" pitchFamily="2"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645" y="6084056"/>
            <a:ext cx="5583014"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462" y="6309175"/>
            <a:ext cx="5580197"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6275341" y="1196751"/>
            <a:ext cx="5561152"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163" y="501835"/>
            <a:ext cx="6994758" cy="227101"/>
          </a:xfrm>
          <a:prstGeom prst="rect">
            <a:avLst/>
          </a:prstGeom>
        </p:spPr>
        <p:txBody>
          <a:bodyPr/>
          <a:lstStyle>
            <a:lvl1pPr marL="0" marR="0" indent="0" algn="ctr" defTabSz="914126"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pic>
        <p:nvPicPr>
          <p:cNvPr id="11" name="Afbeelding 10">
            <a:extLst>
              <a:ext uri="{FF2B5EF4-FFF2-40B4-BE49-F238E27FC236}">
                <a16:creationId xmlns:a16="http://schemas.microsoft.com/office/drawing/2014/main" id="{F78F8814-A3C8-3D4D-800C-835B328FB7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
            <a:ext cx="3239815" cy="1274191"/>
          </a:xfrm>
          <a:prstGeom prst="rect">
            <a:avLst/>
          </a:prstGeom>
        </p:spPr>
      </p:pic>
    </p:spTree>
    <p:extLst>
      <p:ext uri="{BB962C8B-B14F-4D97-AF65-F5344CB8AC3E}">
        <p14:creationId xmlns:p14="http://schemas.microsoft.com/office/powerpoint/2010/main" val="1121727180"/>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Cover white + image + partner logos">
    <p:bg bwMode="gray">
      <p:bgPr>
        <a:solidFill>
          <a:schemeClr val="bg1"/>
        </a:solidFill>
        <a:effectLst/>
      </p:bgPr>
    </p:bg>
    <p:spTree>
      <p:nvGrpSpPr>
        <p:cNvPr id="1" name=""/>
        <p:cNvGrpSpPr/>
        <p:nvPr/>
      </p:nvGrpSpPr>
      <p:grpSpPr>
        <a:xfrm>
          <a:off x="0" y="0"/>
          <a:ext cx="0" cy="0"/>
          <a:chOff x="0" y="0"/>
          <a:chExt cx="0" cy="0"/>
        </a:xfrm>
      </p:grpSpPr>
      <p:sp>
        <p:nvSpPr>
          <p:cNvPr id="9" name="Tijdelijke aanduiding voor datum 3">
            <a:extLst>
              <a:ext uri="{FF2B5EF4-FFF2-40B4-BE49-F238E27FC236}">
                <a16:creationId xmlns:a16="http://schemas.microsoft.com/office/drawing/2014/main" id="{9F183073-10E5-1148-8165-AEA6349E146A}"/>
              </a:ext>
            </a:extLst>
          </p:cNvPr>
          <p:cNvSpPr>
            <a:spLocks noGrp="1"/>
          </p:cNvSpPr>
          <p:nvPr>
            <p:ph type="dt" sz="half" idx="10"/>
          </p:nvPr>
        </p:nvSpPr>
        <p:spPr>
          <a:xfrm>
            <a:off x="9969307" y="512911"/>
            <a:ext cx="1866421" cy="216025"/>
          </a:xfrm>
          <a:prstGeom prst="rect">
            <a:avLst/>
          </a:prstGeom>
        </p:spPr>
        <p:txBody>
          <a:bodyPr/>
          <a:lstStyle>
            <a:lvl1pPr algn="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fld id="{28299A97-0E81-45D2-98D9-78B92827DA44}" type="datetimeFigureOut">
              <a:rPr lang="nl-NL" smtClean="0"/>
              <a:t>19-1-2022</a:t>
            </a:fld>
            <a:endParaRPr lang="nl-NL"/>
          </a:p>
        </p:txBody>
      </p:sp>
      <p:sp>
        <p:nvSpPr>
          <p:cNvPr id="18" name="Titel 1">
            <a:extLst>
              <a:ext uri="{FF2B5EF4-FFF2-40B4-BE49-F238E27FC236}">
                <a16:creationId xmlns:a16="http://schemas.microsoft.com/office/drawing/2014/main" id="{2133EB5A-69B9-1740-8101-0C004BB7DA6D}"/>
              </a:ext>
            </a:extLst>
          </p:cNvPr>
          <p:cNvSpPr>
            <a:spLocks noGrp="1"/>
          </p:cNvSpPr>
          <p:nvPr>
            <p:ph type="ctrTitle" hasCustomPrompt="1"/>
          </p:nvPr>
        </p:nvSpPr>
        <p:spPr>
          <a:xfrm>
            <a:off x="333646" y="1196750"/>
            <a:ext cx="6984795" cy="2232237"/>
          </a:xfrm>
          <a:prstGeom prst="rect">
            <a:avLst/>
          </a:prstGeom>
        </p:spPr>
        <p:txBody>
          <a:bodyPr anchor="ctr" anchorCtr="0"/>
          <a:lstStyle>
            <a:lvl1pPr algn="ctr">
              <a:defRPr sz="4099" b="0" i="1">
                <a:latin typeface="Merriweather Light" pitchFamily="2" charset="77"/>
              </a:defRPr>
            </a:lvl1pPr>
          </a:lstStyle>
          <a:p>
            <a:r>
              <a:rPr lang="en-GB" dirty="0"/>
              <a:t>Place your attention-grabbing headline here</a:t>
            </a:r>
          </a:p>
        </p:txBody>
      </p:sp>
      <p:sp>
        <p:nvSpPr>
          <p:cNvPr id="33" name="Tijdelijke aanduiding voor tekst 32">
            <a:extLst>
              <a:ext uri="{FF2B5EF4-FFF2-40B4-BE49-F238E27FC236}">
                <a16:creationId xmlns:a16="http://schemas.microsoft.com/office/drawing/2014/main" id="{509A3404-C322-574D-996D-93CFC2296001}"/>
              </a:ext>
            </a:extLst>
          </p:cNvPr>
          <p:cNvSpPr>
            <a:spLocks noGrp="1"/>
          </p:cNvSpPr>
          <p:nvPr>
            <p:ph type="body" sz="quarter" idx="15" hasCustomPrompt="1"/>
          </p:nvPr>
        </p:nvSpPr>
        <p:spPr>
          <a:xfrm>
            <a:off x="333645" y="6084056"/>
            <a:ext cx="7011057" cy="217169"/>
          </a:xfrm>
          <a:prstGeom prst="rect">
            <a:avLst/>
          </a:prstGeom>
        </p:spPr>
        <p:txBody>
          <a:bodyPr/>
          <a:lstStyle>
            <a:lvl1pPr algn="ctr">
              <a:defRPr sz="1200" b="1" i="0">
                <a:latin typeface="Open Sans" panose="020B0606030504020204" pitchFamily="34" charset="0"/>
                <a:ea typeface="Open Sans" panose="020B0606030504020204" pitchFamily="34" charset="0"/>
                <a:cs typeface="Open Sans" panose="020B0606030504020204" pitchFamily="34" charset="0"/>
              </a:defRPr>
            </a:lvl1pPr>
          </a:lstStyle>
          <a:p>
            <a:r>
              <a:rPr lang="nl-NL" dirty="0"/>
              <a:t>Name </a:t>
            </a:r>
            <a:r>
              <a:rPr lang="nl-NL" dirty="0" err="1"/>
              <a:t>Lastname</a:t>
            </a:r>
            <a:endParaRPr lang="nl-NL" dirty="0"/>
          </a:p>
        </p:txBody>
      </p:sp>
      <p:sp>
        <p:nvSpPr>
          <p:cNvPr id="35" name="Tijdelijke aanduiding voor tekst 34">
            <a:extLst>
              <a:ext uri="{FF2B5EF4-FFF2-40B4-BE49-F238E27FC236}">
                <a16:creationId xmlns:a16="http://schemas.microsoft.com/office/drawing/2014/main" id="{D6F025CA-08AA-BB4D-A7AA-3CD26CC85FA1}"/>
              </a:ext>
            </a:extLst>
          </p:cNvPr>
          <p:cNvSpPr>
            <a:spLocks noGrp="1"/>
          </p:cNvSpPr>
          <p:nvPr>
            <p:ph type="body" sz="quarter" idx="16" hasCustomPrompt="1"/>
          </p:nvPr>
        </p:nvSpPr>
        <p:spPr>
          <a:xfrm>
            <a:off x="336462" y="6309175"/>
            <a:ext cx="7008239" cy="270592"/>
          </a:xfrm>
          <a:prstGeom prst="rect">
            <a:avLst/>
          </a:prstGeom>
        </p:spPr>
        <p:txBody>
          <a:bodyPr/>
          <a:lstStyle>
            <a:lvl1pPr algn="ct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Job </a:t>
            </a:r>
            <a:r>
              <a:rPr lang="nl-NL" dirty="0" err="1"/>
              <a:t>title</a:t>
            </a:r>
            <a:endParaRPr lang="nl-NL" dirty="0"/>
          </a:p>
        </p:txBody>
      </p:sp>
      <p:sp>
        <p:nvSpPr>
          <p:cNvPr id="4" name="Tijdelijke aanduiding voor afbeelding 3">
            <a:extLst>
              <a:ext uri="{FF2B5EF4-FFF2-40B4-BE49-F238E27FC236}">
                <a16:creationId xmlns:a16="http://schemas.microsoft.com/office/drawing/2014/main" id="{0899AEA0-D03E-3444-8E81-C754D975C6B2}"/>
              </a:ext>
            </a:extLst>
          </p:cNvPr>
          <p:cNvSpPr>
            <a:spLocks noGrp="1"/>
          </p:cNvSpPr>
          <p:nvPr>
            <p:ph type="pic" sz="quarter" idx="17" hasCustomPrompt="1"/>
          </p:nvPr>
        </p:nvSpPr>
        <p:spPr>
          <a:xfrm>
            <a:off x="7643623" y="1196751"/>
            <a:ext cx="4192870" cy="5292950"/>
          </a:xfrm>
          <a:prstGeom prst="rect">
            <a:avLst/>
          </a:prstGeom>
          <a:solidFill>
            <a:schemeClr val="bg1"/>
          </a:solidFill>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13" name="Tijdelijke aanduiding voor tekst 30">
            <a:extLst>
              <a:ext uri="{FF2B5EF4-FFF2-40B4-BE49-F238E27FC236}">
                <a16:creationId xmlns:a16="http://schemas.microsoft.com/office/drawing/2014/main" id="{7D271618-79F1-014C-8317-A706919B0EA9}"/>
              </a:ext>
            </a:extLst>
          </p:cNvPr>
          <p:cNvSpPr>
            <a:spLocks noGrp="1"/>
          </p:cNvSpPr>
          <p:nvPr>
            <p:ph type="body" sz="quarter" idx="14" hasCustomPrompt="1"/>
          </p:nvPr>
        </p:nvSpPr>
        <p:spPr>
          <a:xfrm>
            <a:off x="2581163" y="501835"/>
            <a:ext cx="6994758" cy="227101"/>
          </a:xfrm>
          <a:prstGeom prst="rect">
            <a:avLst/>
          </a:prstGeom>
        </p:spPr>
        <p:txBody>
          <a:bodyPr/>
          <a:lstStyle>
            <a:lvl1pPr marL="0" marR="0" indent="0" algn="ctr" defTabSz="914126" rtl="0" eaLnBrk="1" fontAlgn="auto" latinLnBrk="0" hangingPunct="1">
              <a:lnSpc>
                <a:spcPct val="110000"/>
              </a:lnSpc>
              <a:spcBef>
                <a:spcPts val="0"/>
              </a:spcBef>
              <a:spcAft>
                <a:spcPts val="0"/>
              </a:spcAft>
              <a:buClrTx/>
              <a:buSzTx/>
              <a:buFont typeface="Arial" pitchFamily="34" charset="0"/>
              <a:buNone/>
              <a:tabLst/>
              <a:defRPr sz="1200" b="0" i="0" u="none" cap="all" spc="50" baseline="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Name sub-</a:t>
            </a:r>
            <a:r>
              <a:rPr lang="nl-NL" dirty="0" err="1"/>
              <a:t>sender</a:t>
            </a:r>
            <a:endParaRPr lang="nl-NL" dirty="0"/>
          </a:p>
        </p:txBody>
      </p:sp>
      <p:sp>
        <p:nvSpPr>
          <p:cNvPr id="24" name="Tijdelijke aanduiding voor afbeelding 2">
            <a:extLst>
              <a:ext uri="{FF2B5EF4-FFF2-40B4-BE49-F238E27FC236}">
                <a16:creationId xmlns:a16="http://schemas.microsoft.com/office/drawing/2014/main" id="{96590D88-6BBF-A34E-AAB8-6A3B3F4F8EB0}"/>
              </a:ext>
            </a:extLst>
          </p:cNvPr>
          <p:cNvSpPr>
            <a:spLocks noGrp="1"/>
          </p:cNvSpPr>
          <p:nvPr>
            <p:ph type="pic" sz="quarter" idx="19" hasCustomPrompt="1"/>
          </p:nvPr>
        </p:nvSpPr>
        <p:spPr>
          <a:xfrm>
            <a:off x="359907" y="3979535"/>
            <a:ext cx="1886743"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5" name="Tijdelijke aanduiding voor afbeelding 2">
            <a:extLst>
              <a:ext uri="{FF2B5EF4-FFF2-40B4-BE49-F238E27FC236}">
                <a16:creationId xmlns:a16="http://schemas.microsoft.com/office/drawing/2014/main" id="{9781CBC6-4D2D-9B44-8C61-BA988AC5EA80}"/>
              </a:ext>
            </a:extLst>
          </p:cNvPr>
          <p:cNvSpPr>
            <a:spLocks noGrp="1"/>
          </p:cNvSpPr>
          <p:nvPr>
            <p:ph type="pic" sz="quarter" idx="20" hasCustomPrompt="1"/>
          </p:nvPr>
        </p:nvSpPr>
        <p:spPr>
          <a:xfrm>
            <a:off x="2914325" y="3979535"/>
            <a:ext cx="1886743"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6" name="Tijdelijke aanduiding voor afbeelding 2">
            <a:extLst>
              <a:ext uri="{FF2B5EF4-FFF2-40B4-BE49-F238E27FC236}">
                <a16:creationId xmlns:a16="http://schemas.microsoft.com/office/drawing/2014/main" id="{F3CB498F-9E16-7340-824A-5B69DEB636A8}"/>
              </a:ext>
            </a:extLst>
          </p:cNvPr>
          <p:cNvSpPr>
            <a:spLocks noGrp="1"/>
          </p:cNvSpPr>
          <p:nvPr>
            <p:ph type="pic" sz="quarter" idx="21" hasCustomPrompt="1"/>
          </p:nvPr>
        </p:nvSpPr>
        <p:spPr>
          <a:xfrm>
            <a:off x="5457959" y="3979535"/>
            <a:ext cx="1886743"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7" name="Tijdelijke aanduiding voor tekst 34">
            <a:extLst>
              <a:ext uri="{FF2B5EF4-FFF2-40B4-BE49-F238E27FC236}">
                <a16:creationId xmlns:a16="http://schemas.microsoft.com/office/drawing/2014/main" id="{D85BB5FF-F717-044D-8E9C-DCEFD8761E47}"/>
              </a:ext>
            </a:extLst>
          </p:cNvPr>
          <p:cNvSpPr>
            <a:spLocks noGrp="1"/>
          </p:cNvSpPr>
          <p:nvPr>
            <p:ph type="body" sz="quarter" idx="23" hasCustomPrompt="1"/>
          </p:nvPr>
        </p:nvSpPr>
        <p:spPr>
          <a:xfrm>
            <a:off x="338049" y="3602573"/>
            <a:ext cx="5578609" cy="270592"/>
          </a:xfrm>
          <a:prstGeom prst="rect">
            <a:avLst/>
          </a:prstGeom>
        </p:spPr>
        <p:txBody>
          <a:bodyPr lIns="0" tIns="0" rIns="0" bIns="0"/>
          <a:lstStyle>
            <a:lvl1pPr algn="l">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GB" noProof="0" dirty="0"/>
              <a:t>Partners</a:t>
            </a:r>
          </a:p>
        </p:txBody>
      </p:sp>
      <p:sp>
        <p:nvSpPr>
          <p:cNvPr id="28" name="Tijdelijke aanduiding voor afbeelding 2">
            <a:extLst>
              <a:ext uri="{FF2B5EF4-FFF2-40B4-BE49-F238E27FC236}">
                <a16:creationId xmlns:a16="http://schemas.microsoft.com/office/drawing/2014/main" id="{9E39B1AE-9C41-2A43-8322-F2385CDD76E1}"/>
              </a:ext>
            </a:extLst>
          </p:cNvPr>
          <p:cNvSpPr>
            <a:spLocks noGrp="1"/>
          </p:cNvSpPr>
          <p:nvPr>
            <p:ph type="pic" sz="quarter" idx="24" hasCustomPrompt="1"/>
          </p:nvPr>
        </p:nvSpPr>
        <p:spPr>
          <a:xfrm>
            <a:off x="370690" y="4892702"/>
            <a:ext cx="1886743"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29" name="Tijdelijke aanduiding voor afbeelding 2">
            <a:extLst>
              <a:ext uri="{FF2B5EF4-FFF2-40B4-BE49-F238E27FC236}">
                <a16:creationId xmlns:a16="http://schemas.microsoft.com/office/drawing/2014/main" id="{906E6FE3-27E3-F44A-BCCB-0BFB91A7058C}"/>
              </a:ext>
            </a:extLst>
          </p:cNvPr>
          <p:cNvSpPr>
            <a:spLocks noGrp="1"/>
          </p:cNvSpPr>
          <p:nvPr>
            <p:ph type="pic" sz="quarter" idx="25" hasCustomPrompt="1"/>
          </p:nvPr>
        </p:nvSpPr>
        <p:spPr>
          <a:xfrm>
            <a:off x="2914325" y="4892702"/>
            <a:ext cx="1886743"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sp>
        <p:nvSpPr>
          <p:cNvPr id="30" name="Tijdelijke aanduiding voor afbeelding 2">
            <a:extLst>
              <a:ext uri="{FF2B5EF4-FFF2-40B4-BE49-F238E27FC236}">
                <a16:creationId xmlns:a16="http://schemas.microsoft.com/office/drawing/2014/main" id="{D4208AEC-A18D-7948-B0D2-36515B5214D7}"/>
              </a:ext>
            </a:extLst>
          </p:cNvPr>
          <p:cNvSpPr>
            <a:spLocks noGrp="1"/>
          </p:cNvSpPr>
          <p:nvPr>
            <p:ph type="pic" sz="quarter" idx="26" hasCustomPrompt="1"/>
          </p:nvPr>
        </p:nvSpPr>
        <p:spPr>
          <a:xfrm>
            <a:off x="5459521" y="4892702"/>
            <a:ext cx="1886743" cy="783612"/>
          </a:xfrm>
          <a:prstGeom prst="rect">
            <a:avLst/>
          </a:prstGeom>
          <a:noFill/>
        </p:spPr>
        <p:txBody>
          <a:bodyPr anchor="ctr"/>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Place</a:t>
            </a:r>
            <a:r>
              <a:rPr lang="nl-NL" dirty="0"/>
              <a:t> logo </a:t>
            </a:r>
            <a:r>
              <a:rPr lang="nl-NL" dirty="0" err="1"/>
              <a:t>here</a:t>
            </a:r>
            <a:endParaRPr lang="nl-NL" dirty="0"/>
          </a:p>
        </p:txBody>
      </p:sp>
      <p:cxnSp>
        <p:nvCxnSpPr>
          <p:cNvPr id="31" name="Rechte verbindingslijn 30">
            <a:extLst>
              <a:ext uri="{FF2B5EF4-FFF2-40B4-BE49-F238E27FC236}">
                <a16:creationId xmlns:a16="http://schemas.microsoft.com/office/drawing/2014/main" id="{0E4A6470-CC6A-4740-8821-4CBA8B5017EA}"/>
              </a:ext>
            </a:extLst>
          </p:cNvPr>
          <p:cNvCxnSpPr>
            <a:cxnSpLocks/>
          </p:cNvCxnSpPr>
          <p:nvPr/>
        </p:nvCxnSpPr>
        <p:spPr>
          <a:xfrm>
            <a:off x="359907" y="3873165"/>
            <a:ext cx="69847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Afbeelding 16">
            <a:extLst>
              <a:ext uri="{FF2B5EF4-FFF2-40B4-BE49-F238E27FC236}">
                <a16:creationId xmlns:a16="http://schemas.microsoft.com/office/drawing/2014/main" id="{41DFEBCF-DE1F-8241-84A8-78A5B8837C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
            <a:ext cx="3239815" cy="1274191"/>
          </a:xfrm>
          <a:prstGeom prst="rect">
            <a:avLst/>
          </a:prstGeom>
        </p:spPr>
      </p:pic>
    </p:spTree>
    <p:extLst>
      <p:ext uri="{BB962C8B-B14F-4D97-AF65-F5344CB8AC3E}">
        <p14:creationId xmlns:p14="http://schemas.microsoft.com/office/powerpoint/2010/main" val="516219716"/>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8" orient="horz" pos="754">
          <p15:clr>
            <a:srgbClr val="FBAE40"/>
          </p15:clr>
        </p15:guide>
        <p15:guide id="19" orient="horz" pos="21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ext only">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147" y="1196975"/>
            <a:ext cx="7557707" cy="1253617"/>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2299"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5E1B5542-E518-FB47-95E8-2B71A026A2A9}"/>
              </a:ext>
            </a:extLst>
          </p:cNvPr>
          <p:cNvSpPr>
            <a:spLocks noGrp="1"/>
          </p:cNvSpPr>
          <p:nvPr>
            <p:ph type="body" sz="quarter" idx="10" hasCustomPrompt="1"/>
          </p:nvPr>
        </p:nvSpPr>
        <p:spPr>
          <a:xfrm>
            <a:off x="2317147" y="2450593"/>
            <a:ext cx="7557707" cy="3443316"/>
          </a:xfrm>
          <a:prstGeom prst="rect">
            <a:avLst/>
          </a:prstGeom>
        </p:spPr>
        <p:txBody>
          <a:bodyPr/>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lang="nl-NL" sz="2199" b="0" i="0" kern="1200" baseline="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des </a:t>
            </a:r>
            <a:r>
              <a:rPr lang="nl-NL" dirty="0" err="1"/>
              <a:t>earcit</a:t>
            </a:r>
            <a:r>
              <a:rPr lang="nl-NL" dirty="0"/>
              <a:t>, </a:t>
            </a:r>
            <a:r>
              <a:rPr lang="nl-NL" dirty="0" err="1"/>
              <a:t>ium</a:t>
            </a:r>
            <a:r>
              <a:rPr lang="nl-NL" dirty="0"/>
              <a:t> ad </a:t>
            </a:r>
            <a:r>
              <a:rPr lang="nl-NL" dirty="0" err="1"/>
              <a:t>quam</a:t>
            </a:r>
            <a:r>
              <a:rPr lang="nl-NL" dirty="0"/>
              <a:t> </a:t>
            </a:r>
            <a:r>
              <a:rPr lang="nl-NL" dirty="0" err="1"/>
              <a:t>faccupt</a:t>
            </a:r>
            <a:r>
              <a:rPr lang="nl-NL" dirty="0"/>
              <a:t> </a:t>
            </a:r>
            <a:r>
              <a:rPr lang="nl-NL" dirty="0" err="1"/>
              <a:t>atiature</a:t>
            </a:r>
            <a:r>
              <a:rPr lang="nl-NL" dirty="0"/>
              <a:t>, </a:t>
            </a:r>
            <a:r>
              <a:rPr lang="nl-NL" dirty="0" err="1"/>
              <a:t>qui</a:t>
            </a:r>
            <a:r>
              <a:rPr lang="nl-NL" dirty="0"/>
              <a:t> </a:t>
            </a:r>
            <a:r>
              <a:rPr lang="nl-NL" dirty="0" err="1"/>
              <a:t>officipis</a:t>
            </a:r>
            <a:r>
              <a:rPr lang="nl-NL" dirty="0"/>
              <a:t> </a:t>
            </a:r>
            <a:r>
              <a:rPr lang="nl-NL" dirty="0" err="1"/>
              <a:t>dolupta</a:t>
            </a:r>
            <a:r>
              <a:rPr lang="nl-NL" dirty="0"/>
              <a:t> </a:t>
            </a:r>
            <a:r>
              <a:rPr lang="nl-NL" dirty="0" err="1"/>
              <a:t>spereium</a:t>
            </a:r>
            <a:r>
              <a:rPr lang="nl-NL" dirty="0"/>
              <a:t> </a:t>
            </a:r>
            <a:r>
              <a:rPr lang="nl-NL" dirty="0" err="1"/>
              <a:t>quias</a:t>
            </a:r>
            <a:r>
              <a:rPr lang="nl-NL" dirty="0"/>
              <a:t> </a:t>
            </a:r>
            <a:r>
              <a:rPr lang="nl-NL" dirty="0" err="1"/>
              <a:t>sum</a:t>
            </a:r>
            <a:r>
              <a:rPr lang="nl-NL" dirty="0"/>
              <a:t> </a:t>
            </a:r>
            <a:r>
              <a:rPr lang="nl-NL" dirty="0" err="1"/>
              <a:t>aut</a:t>
            </a:r>
            <a:r>
              <a:rPr lang="nl-NL" dirty="0"/>
              <a:t> min </a:t>
            </a:r>
            <a:r>
              <a:rPr lang="nl-NL" dirty="0" err="1"/>
              <a:t>prae</a:t>
            </a:r>
            <a:r>
              <a:rPr lang="nl-NL" dirty="0"/>
              <a:t> nam </a:t>
            </a:r>
            <a:r>
              <a:rPr lang="nl-NL" dirty="0" err="1"/>
              <a:t>aut</a:t>
            </a:r>
            <a:r>
              <a:rPr lang="nl-NL" dirty="0"/>
              <a:t> que </a:t>
            </a:r>
            <a:r>
              <a:rPr lang="nl-NL" dirty="0" err="1"/>
              <a:t>nobitatur</a:t>
            </a:r>
            <a:r>
              <a:rPr lang="nl-NL" dirty="0"/>
              <a:t>, </a:t>
            </a:r>
            <a:r>
              <a:rPr lang="nl-NL" dirty="0" err="1"/>
              <a:t>cus</a:t>
            </a:r>
            <a:r>
              <a:rPr lang="nl-NL" dirty="0"/>
              <a:t> </a:t>
            </a:r>
            <a:r>
              <a:rPr lang="nl-NL" dirty="0" err="1"/>
              <a:t>eario</a:t>
            </a:r>
            <a:r>
              <a:rPr lang="nl-NL" dirty="0"/>
              <a:t> </a:t>
            </a:r>
            <a:r>
              <a:rPr lang="nl-NL" dirty="0" err="1"/>
              <a:t>omnihic</a:t>
            </a:r>
            <a:r>
              <a:rPr lang="nl-NL" dirty="0"/>
              <a:t> </a:t>
            </a:r>
            <a:r>
              <a:rPr lang="nl-NL" dirty="0" err="1"/>
              <a:t>aeruptur</a:t>
            </a:r>
            <a:r>
              <a:rPr lang="nl-NL" dirty="0"/>
              <a:t>, </a:t>
            </a:r>
            <a:r>
              <a:rPr lang="nl-NL" dirty="0" err="1"/>
              <a:t>sunt</a:t>
            </a:r>
            <a:r>
              <a:rPr lang="nl-NL" dirty="0"/>
              <a:t> </a:t>
            </a:r>
            <a:r>
              <a:rPr lang="nl-NL" dirty="0" err="1"/>
              <a:t>eruptat</a:t>
            </a:r>
            <a:r>
              <a:rPr lang="nl-NL" dirty="0"/>
              <a:t> </a:t>
            </a:r>
            <a:r>
              <a:rPr lang="nl-NL" dirty="0" err="1"/>
              <a:t>volorep</a:t>
            </a:r>
            <a:r>
              <a:rPr lang="nl-NL" dirty="0"/>
              <a:t>. &lt;Max. 70 </a:t>
            </a:r>
            <a:r>
              <a:rPr lang="nl-NL" dirty="0" err="1"/>
              <a:t>words</a:t>
            </a:r>
            <a:r>
              <a:rPr lang="nl-NL" dirty="0"/>
              <a:t>&gt; </a:t>
            </a:r>
          </a:p>
        </p:txBody>
      </p:sp>
    </p:spTree>
    <p:extLst>
      <p:ext uri="{BB962C8B-B14F-4D97-AF65-F5344CB8AC3E}">
        <p14:creationId xmlns:p14="http://schemas.microsoft.com/office/powerpoint/2010/main" val="349681701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Bullets">
    <p:bg bwMode="gray">
      <p:bgPr>
        <a:solidFill>
          <a:schemeClr val="bg1"/>
        </a:solidFill>
        <a:effectLst/>
      </p:bgPr>
    </p:bg>
    <p:spTree>
      <p:nvGrpSpPr>
        <p:cNvPr id="1" name=""/>
        <p:cNvGrpSpPr/>
        <p:nvPr/>
      </p:nvGrpSpPr>
      <p:grpSpPr>
        <a:xfrm>
          <a:off x="0" y="0"/>
          <a:ext cx="0" cy="0"/>
          <a:chOff x="0" y="0"/>
          <a:chExt cx="0" cy="0"/>
        </a:xfrm>
      </p:grpSpPr>
      <p:sp>
        <p:nvSpPr>
          <p:cNvPr id="9" name="Titel 1">
            <a:extLst>
              <a:ext uri="{FF2B5EF4-FFF2-40B4-BE49-F238E27FC236}">
                <a16:creationId xmlns:a16="http://schemas.microsoft.com/office/drawing/2014/main" id="{C1824C1D-4906-3A4A-B5A7-7CF6C4EB7B5A}"/>
              </a:ext>
            </a:extLst>
          </p:cNvPr>
          <p:cNvSpPr>
            <a:spLocks noGrp="1"/>
          </p:cNvSpPr>
          <p:nvPr>
            <p:ph type="ctrTitle" hasCustomPrompt="1"/>
          </p:nvPr>
        </p:nvSpPr>
        <p:spPr>
          <a:xfrm>
            <a:off x="2317147" y="1196975"/>
            <a:ext cx="7557707" cy="1253617"/>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2299"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nl-NL" noProof="0" dirty="0" err="1"/>
              <a:t>Title</a:t>
            </a:r>
            <a:endParaRPr lang="nl-NL" noProof="0" dirty="0"/>
          </a:p>
        </p:txBody>
      </p:sp>
      <p:sp>
        <p:nvSpPr>
          <p:cNvPr id="7" name="Tijdelijke aanduiding voor tekst 2">
            <a:extLst>
              <a:ext uri="{FF2B5EF4-FFF2-40B4-BE49-F238E27FC236}">
                <a16:creationId xmlns:a16="http://schemas.microsoft.com/office/drawing/2014/main" id="{341AAF1D-0131-0F44-8513-D6B557F800AA}"/>
              </a:ext>
            </a:extLst>
          </p:cNvPr>
          <p:cNvSpPr>
            <a:spLocks noGrp="1"/>
          </p:cNvSpPr>
          <p:nvPr>
            <p:ph type="body" sz="quarter" idx="10" hasCustomPrompt="1"/>
          </p:nvPr>
        </p:nvSpPr>
        <p:spPr>
          <a:xfrm>
            <a:off x="2317147" y="2450593"/>
            <a:ext cx="7557707" cy="3443316"/>
          </a:xfrm>
          <a:prstGeom prst="rect">
            <a:avLst/>
          </a:prstGeom>
        </p:spPr>
        <p:txBody>
          <a:bodyPr/>
          <a:lstStyle>
            <a:lvl1pPr marL="450715" marR="0" indent="-450715" algn="l" defTabSz="914126" rtl="0" eaLnBrk="1" fontAlgn="auto" latinLnBrk="0" hangingPunct="1">
              <a:lnSpc>
                <a:spcPct val="110000"/>
              </a:lnSpc>
              <a:spcBef>
                <a:spcPts val="0"/>
              </a:spcBef>
              <a:spcAft>
                <a:spcPts val="0"/>
              </a:spcAft>
              <a:buClrTx/>
              <a:buSzTx/>
              <a:buFont typeface="Arial" panose="020B0604020202020204" pitchFamily="34" charset="0"/>
              <a:buChar char="•"/>
              <a:tabLst>
                <a:tab pos="888733" algn="l"/>
                <a:tab pos="1452127" algn="l"/>
              </a:tabLst>
              <a:defRPr lang="nl-NL" sz="2199" b="0" i="0" kern="1200" baseline="0" noProof="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03034" indent="-309470">
              <a:spcBef>
                <a:spcPts val="600"/>
              </a:spcBef>
              <a:buFont typeface="Arial" panose="020B0604020202020204" pitchFamily="34" charset="0"/>
              <a:buChar char="•"/>
              <a:tabLst/>
              <a:defRPr lang="nl-NL" sz="2199"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2pPr>
            <a:lvl3pPr marL="1114091" indent="-311057">
              <a:lnSpc>
                <a:spcPct val="100000"/>
              </a:lnSpc>
              <a:spcBef>
                <a:spcPts val="600"/>
              </a:spcBef>
              <a:buFont typeface="Arial" panose="020B0604020202020204" pitchFamily="34" charset="0"/>
              <a:buChar char="•"/>
              <a:tabLst/>
              <a:defRPr lang="nl-NL" sz="2199" b="0" i="0" kern="1200" baseline="0" noProof="0" dirty="0" err="1"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466410" indent="-311057">
              <a:spcBef>
                <a:spcPts val="600"/>
              </a:spcBef>
              <a:buSzPct val="100000"/>
              <a:buFont typeface="Arial" panose="020B0604020202020204" pitchFamily="34" charset="0"/>
              <a:buChar char="•"/>
              <a:tabLst/>
              <a:defRPr lang="nl-NL" sz="2199" b="0" i="0" kern="1200" baseline="0" noProof="0" dirty="0" smtClean="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33013" indent="-366603">
              <a:spcBef>
                <a:spcPts val="600"/>
              </a:spcBef>
              <a:buFont typeface="Arial" panose="020B0604020202020204" pitchFamily="34" charset="0"/>
              <a:buChar char="•"/>
              <a:tabLst/>
              <a:defRPr lang="nl-NL" sz="2199" b="0" i="0" kern="1200" baseline="0" noProof="0" dirty="0" err="1">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5pPr>
            <a:lvl6pPr marL="2185332" indent="-352319">
              <a:spcBef>
                <a:spcPts val="600"/>
              </a:spcBef>
              <a:tabLst/>
              <a:defRPr lang="nl-NL" sz="2199"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6pPr>
            <a:lvl7pPr marL="2144070" indent="-311057">
              <a:tabLst/>
              <a:defRPr lang="nl-NL" sz="2199"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7pPr>
            <a:lvl8pPr marL="2496389" indent="-352319">
              <a:tabLst/>
              <a:defRPr lang="nl-NL" sz="2199" b="0" i="0" kern="1200" baseline="0" noProof="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8pPr>
            <a:lvl9pPr>
              <a:defRPr lang="nl-NL" sz="2199" b="0" i="0" kern="1200" baseline="0" noProof="0" dirty="0" smtClean="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9pPr>
          </a:lstStyle>
          <a:p>
            <a:r>
              <a:rPr lang="nl-NL" noProof="0" dirty="0" err="1"/>
              <a:t>Ressimus</a:t>
            </a:r>
            <a:r>
              <a:rPr lang="nl-NL" noProof="0" dirty="0"/>
              <a:t> </a:t>
            </a:r>
            <a:r>
              <a:rPr lang="nl-NL" noProof="0" dirty="0" err="1"/>
              <a:t>exeri</a:t>
            </a:r>
            <a:r>
              <a:rPr lang="nl-NL" noProof="0" dirty="0"/>
              <a:t> </a:t>
            </a:r>
            <a:r>
              <a:rPr lang="nl-NL" noProof="0" dirty="0" err="1"/>
              <a:t>nus</a:t>
            </a:r>
            <a:r>
              <a:rPr lang="nl-NL" noProof="0" dirty="0"/>
              <a:t> et </a:t>
            </a:r>
            <a:r>
              <a:rPr lang="nl-NL" noProof="0" dirty="0" err="1"/>
              <a:t>ipienda</a:t>
            </a:r>
            <a:r>
              <a:rPr lang="nl-NL" noProof="0" dirty="0"/>
              <a:t> et </a:t>
            </a:r>
            <a:r>
              <a:rPr lang="nl-NL" noProof="0" dirty="0" err="1"/>
              <a:t>adiantot</a:t>
            </a:r>
            <a:r>
              <a:rPr lang="nl-NL" noProof="0" dirty="0"/>
              <a:t> </a:t>
            </a:r>
            <a:r>
              <a:rPr lang="nl-NL" noProof="0" dirty="0" err="1"/>
              <a:t>IqueMolorepudit</a:t>
            </a:r>
            <a:r>
              <a:rPr lang="nl-NL" noProof="0" dirty="0"/>
              <a:t> </a:t>
            </a:r>
            <a:r>
              <a:rPr lang="nl-NL" noProof="0" dirty="0" err="1"/>
              <a:t>niminti</a:t>
            </a:r>
            <a:r>
              <a:rPr lang="nl-NL" noProof="0" dirty="0"/>
              <a:t> </a:t>
            </a:r>
            <a:r>
              <a:rPr lang="nl-NL" noProof="0" dirty="0" err="1"/>
              <a:t>nonsendaecae</a:t>
            </a:r>
            <a:r>
              <a:rPr lang="nl-NL" noProof="0" dirty="0"/>
              <a:t> </a:t>
            </a:r>
            <a:r>
              <a:rPr lang="nl-NL" noProof="0" dirty="0" err="1"/>
              <a:t>volor</a:t>
            </a:r>
            <a:r>
              <a:rPr lang="nl-NL" noProof="0" dirty="0"/>
              <a:t> a ad et ut </a:t>
            </a:r>
            <a:r>
              <a:rPr lang="nl-NL" noProof="0" dirty="0" err="1"/>
              <a:t>eum</a:t>
            </a:r>
            <a:r>
              <a:rPr lang="nl-NL" noProof="0" dirty="0"/>
              <a:t> se pos mos </a:t>
            </a:r>
            <a:r>
              <a:rPr lang="nl-NL" noProof="0" dirty="0" err="1"/>
              <a:t>sed</a:t>
            </a:r>
            <a:r>
              <a:rPr lang="nl-NL" noProof="0" dirty="0"/>
              <a:t> </a:t>
            </a:r>
            <a:r>
              <a:rPr lang="nl-NL" noProof="0" dirty="0" err="1"/>
              <a:t>ulpa</a:t>
            </a:r>
            <a:r>
              <a:rPr lang="nl-NL" noProof="0" dirty="0"/>
              <a:t> </a:t>
            </a:r>
            <a:r>
              <a:rPr lang="nl-NL" noProof="0" dirty="0" err="1"/>
              <a:t>vitas</a:t>
            </a:r>
            <a:r>
              <a:rPr lang="nl-NL" noProof="0" dirty="0"/>
              <a:t> </a:t>
            </a:r>
            <a:r>
              <a:rPr lang="nl-NL" noProof="0" dirty="0" err="1"/>
              <a:t>aut</a:t>
            </a:r>
            <a:r>
              <a:rPr lang="nl-NL" noProof="0" dirty="0"/>
              <a:t> </a:t>
            </a:r>
            <a:r>
              <a:rPr lang="nl-NL" noProof="0" dirty="0" err="1"/>
              <a:t>quia</a:t>
            </a:r>
            <a:r>
              <a:rPr lang="nl-NL" noProof="0" dirty="0"/>
              <a:t> </a:t>
            </a:r>
            <a:r>
              <a:rPr lang="nl-NL" noProof="0" dirty="0" err="1"/>
              <a:t>doluptio</a:t>
            </a:r>
            <a:r>
              <a:rPr lang="nl-NL" noProof="0" dirty="0"/>
              <a:t> </a:t>
            </a:r>
            <a:r>
              <a:rPr lang="nl-NL" noProof="0" dirty="0" err="1"/>
              <a:t>iduciis</a:t>
            </a:r>
            <a:r>
              <a:rPr lang="nl-NL" noProof="0" dirty="0"/>
              <a:t> </a:t>
            </a:r>
            <a:r>
              <a:rPr lang="nl-NL" noProof="0" dirty="0" err="1"/>
              <a:t>sedis</a:t>
            </a:r>
            <a:r>
              <a:rPr lang="nl-NL" noProof="0" dirty="0"/>
              <a:t> </a:t>
            </a:r>
            <a:r>
              <a:rPr lang="nl-NL" noProof="0" dirty="0" err="1"/>
              <a:t>sitat</a:t>
            </a:r>
            <a:endParaRPr lang="nl-NL" noProof="0" dirty="0"/>
          </a:p>
          <a:p>
            <a:pPr lvl="1"/>
            <a:r>
              <a:rPr lang="nl-NL" noProof="0" dirty="0" err="1"/>
              <a:t>L;ajgda;ldgjs</a:t>
            </a:r>
            <a:endParaRPr lang="nl-NL" noProof="0" dirty="0"/>
          </a:p>
          <a:p>
            <a:pPr lvl="2"/>
            <a:r>
              <a:rPr lang="nl-NL" noProof="0" dirty="0" err="1"/>
              <a:t>Lkadghjs;aoigdhsj</a:t>
            </a:r>
            <a:endParaRPr lang="nl-NL" noProof="0" dirty="0"/>
          </a:p>
          <a:p>
            <a:pPr lvl="3"/>
            <a:r>
              <a:rPr lang="nl-NL" noProof="0" dirty="0"/>
              <a:t>;</a:t>
            </a:r>
            <a:r>
              <a:rPr lang="nl-NL" noProof="0" dirty="0" err="1"/>
              <a:t>lasijdf;alkgdjs</a:t>
            </a:r>
            <a:endParaRPr lang="nl-NL" noProof="0" dirty="0"/>
          </a:p>
          <a:p>
            <a:pPr lvl="4"/>
            <a:r>
              <a:rPr lang="nl-NL" noProof="0" dirty="0"/>
              <a:t>;</a:t>
            </a:r>
            <a:r>
              <a:rPr lang="nl-NL" noProof="0" dirty="0" err="1"/>
              <a:t>ladsgjlasdkgj</a:t>
            </a:r>
            <a:endParaRPr lang="nl-NL" noProof="0" dirty="0"/>
          </a:p>
          <a:p>
            <a:pPr lvl="5"/>
            <a:r>
              <a:rPr lang="nl-NL" noProof="0" dirty="0" err="1"/>
              <a:t>A;lgdkj;asldgjk</a:t>
            </a:r>
            <a:endParaRPr lang="nl-NL" noProof="0" dirty="0"/>
          </a:p>
        </p:txBody>
      </p:sp>
    </p:spTree>
    <p:extLst>
      <p:ext uri="{BB962C8B-B14F-4D97-AF65-F5344CB8AC3E}">
        <p14:creationId xmlns:p14="http://schemas.microsoft.com/office/powerpoint/2010/main" val="298182155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ext left, image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4296244" y="368301"/>
            <a:ext cx="7559293" cy="6159108"/>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9" name="Titel 1">
            <a:extLst>
              <a:ext uri="{FF2B5EF4-FFF2-40B4-BE49-F238E27FC236}">
                <a16:creationId xmlns:a16="http://schemas.microsoft.com/office/drawing/2014/main" id="{A07AE5D3-2C03-CD49-8B96-489B7649C6D1}"/>
              </a:ext>
            </a:extLst>
          </p:cNvPr>
          <p:cNvSpPr>
            <a:spLocks noGrp="1"/>
          </p:cNvSpPr>
          <p:nvPr>
            <p:ph type="ctrTitle" hasCustomPrompt="1"/>
          </p:nvPr>
        </p:nvSpPr>
        <p:spPr>
          <a:xfrm>
            <a:off x="338050" y="371475"/>
            <a:ext cx="3634429" cy="108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2299"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10" name="Tijdelijke aanduiding voor tekst 2">
            <a:extLst>
              <a:ext uri="{FF2B5EF4-FFF2-40B4-BE49-F238E27FC236}">
                <a16:creationId xmlns:a16="http://schemas.microsoft.com/office/drawing/2014/main" id="{34EE854C-23EF-BD45-A084-2AE0D435916C}"/>
              </a:ext>
            </a:extLst>
          </p:cNvPr>
          <p:cNvSpPr>
            <a:spLocks noGrp="1"/>
          </p:cNvSpPr>
          <p:nvPr>
            <p:ph type="body" sz="quarter" idx="10" hasCustomPrompt="1"/>
          </p:nvPr>
        </p:nvSpPr>
        <p:spPr>
          <a:xfrm>
            <a:off x="337425" y="1664209"/>
            <a:ext cx="3635053" cy="4863201"/>
          </a:xfrm>
          <a:prstGeom prst="rect">
            <a:avLst/>
          </a:prstGeom>
        </p:spPr>
        <p:txBody>
          <a:bodyPr bIns="0" anchor="b" anchorCtr="0"/>
          <a:lstStyle>
            <a:lvl1pPr marL="0" marR="0" indent="0" algn="l" defTabSz="914126" rtl="0" eaLnBrk="1" fontAlgn="auto" latinLnBrk="0" hangingPunct="1">
              <a:lnSpc>
                <a:spcPct val="110000"/>
              </a:lnSpc>
              <a:spcBef>
                <a:spcPts val="0"/>
              </a:spcBef>
              <a:spcAft>
                <a:spcPts val="0"/>
              </a:spcAft>
              <a:buClrTx/>
              <a:buSzTx/>
              <a:buFont typeface="Arial" pitchFamily="34" charset="0"/>
              <a:buNone/>
              <a:tabLst/>
              <a:defRPr lang="nl-NL" sz="2199" b="0" i="0" kern="1200" baseline="0" dirty="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err="1"/>
              <a:t>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a:t>
            </a:r>
            <a:r>
              <a:rPr lang="nl-NL" dirty="0"/>
              <a:t> et </a:t>
            </a:r>
            <a:r>
              <a:rPr lang="nl-NL" dirty="0" err="1"/>
              <a:t>adiantot</a:t>
            </a:r>
            <a:r>
              <a:rPr lang="nl-NL" dirty="0"/>
              <a:t> </a:t>
            </a:r>
            <a:r>
              <a:rPr lang="nl-NL" dirty="0" err="1"/>
              <a:t>Ique</a:t>
            </a:r>
            <a:r>
              <a:rPr lang="nl-NL" dirty="0"/>
              <a:t> </a:t>
            </a:r>
            <a:r>
              <a:rPr lang="nl-NL" dirty="0" err="1"/>
              <a:t>niminti</a:t>
            </a:r>
            <a:r>
              <a:rPr lang="nl-NL" dirty="0"/>
              <a:t> </a:t>
            </a:r>
            <a:r>
              <a:rPr lang="nl-NL" dirty="0" err="1"/>
              <a:t>nonsendaecae</a:t>
            </a:r>
            <a:r>
              <a:rPr lang="nl-NL" dirty="0"/>
              <a:t> </a:t>
            </a: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esecto</a:t>
            </a:r>
            <a:r>
              <a:rPr lang="nl-NL" dirty="0"/>
              <a:t> </a:t>
            </a:r>
            <a:r>
              <a:rPr lang="nl-NL" dirty="0" err="1"/>
              <a:t>dolorumenis</a:t>
            </a:r>
            <a:r>
              <a:rPr lang="nl-NL" dirty="0"/>
              <a:t> </a:t>
            </a:r>
            <a:r>
              <a:rPr lang="nl-NL" dirty="0" err="1"/>
              <a:t>aritat</a:t>
            </a:r>
            <a:r>
              <a:rPr lang="nl-NL" dirty="0"/>
              <a:t> et. </a:t>
            </a:r>
            <a:br>
              <a:rPr lang="nl-NL" dirty="0"/>
            </a:br>
            <a:r>
              <a:rPr lang="nl-NL" dirty="0"/>
              <a:t>&lt;Max. 40 </a:t>
            </a:r>
            <a:r>
              <a:rPr lang="nl-NL" dirty="0" err="1"/>
              <a:t>words</a:t>
            </a:r>
            <a:r>
              <a:rPr lang="nl-NL" dirty="0"/>
              <a:t>&gt; </a:t>
            </a:r>
          </a:p>
        </p:txBody>
      </p:sp>
    </p:spTree>
    <p:extLst>
      <p:ext uri="{BB962C8B-B14F-4D97-AF65-F5344CB8AC3E}">
        <p14:creationId xmlns:p14="http://schemas.microsoft.com/office/powerpoint/2010/main" val="418738240"/>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Image left, text right">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463" y="371476"/>
            <a:ext cx="7559293" cy="6141867"/>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
        <p:nvSpPr>
          <p:cNvPr id="8" name="Titel 1">
            <a:extLst>
              <a:ext uri="{FF2B5EF4-FFF2-40B4-BE49-F238E27FC236}">
                <a16:creationId xmlns:a16="http://schemas.microsoft.com/office/drawing/2014/main" id="{219C4ACB-0E7C-2E49-975D-15A9366B7B16}"/>
              </a:ext>
            </a:extLst>
          </p:cNvPr>
          <p:cNvSpPr>
            <a:spLocks noGrp="1"/>
          </p:cNvSpPr>
          <p:nvPr>
            <p:ph type="ctrTitle" hasCustomPrompt="1"/>
          </p:nvPr>
        </p:nvSpPr>
        <p:spPr>
          <a:xfrm>
            <a:off x="8239098" y="371475"/>
            <a:ext cx="3615819" cy="1080000"/>
          </a:xfrm>
          <a:prstGeom prst="rect">
            <a:avLst/>
          </a:prstGeom>
        </p:spPr>
        <p:txBody>
          <a:bodyPr anchor="t" anchorCtr="0"/>
          <a:lstStyle>
            <a:lvl1pPr marL="0" marR="0" indent="0" algn="l" defTabSz="914126" rtl="0" eaLnBrk="1" fontAlgn="auto" latinLnBrk="0" hangingPunct="1">
              <a:lnSpc>
                <a:spcPct val="100000"/>
              </a:lnSpc>
              <a:spcBef>
                <a:spcPct val="0"/>
              </a:spcBef>
              <a:spcAft>
                <a:spcPts val="0"/>
              </a:spcAft>
              <a:buClrTx/>
              <a:buSzTx/>
              <a:buFontTx/>
              <a:buNone/>
              <a:tabLst/>
              <a:defRPr lang="nl-NL" sz="2299" b="1" i="0" smtClean="0">
                <a:effectLst/>
                <a:latin typeface="Open Sans" panose="020B0606030504020204" pitchFamily="34" charset="0"/>
                <a:ea typeface="Open Sans" panose="020B0606030504020204" pitchFamily="34" charset="0"/>
                <a:cs typeface="Open Sans" panose="020B0606030504020204" pitchFamily="34" charset="0"/>
              </a:defRPr>
            </a:lvl1pPr>
          </a:lstStyle>
          <a:p>
            <a:r>
              <a:rPr lang="en-GB" dirty="0"/>
              <a:t>Title</a:t>
            </a:r>
          </a:p>
        </p:txBody>
      </p:sp>
      <p:sp>
        <p:nvSpPr>
          <p:cNvPr id="3" name="Tijdelijke aanduiding voor tekst 2">
            <a:extLst>
              <a:ext uri="{FF2B5EF4-FFF2-40B4-BE49-F238E27FC236}">
                <a16:creationId xmlns:a16="http://schemas.microsoft.com/office/drawing/2014/main" id="{F82AB650-E7FC-9C49-B3D3-F4866960771A}"/>
              </a:ext>
            </a:extLst>
          </p:cNvPr>
          <p:cNvSpPr>
            <a:spLocks noGrp="1"/>
          </p:cNvSpPr>
          <p:nvPr>
            <p:ph type="body" sz="quarter" idx="10" hasCustomPrompt="1"/>
          </p:nvPr>
        </p:nvSpPr>
        <p:spPr>
          <a:xfrm>
            <a:off x="8239097" y="1627632"/>
            <a:ext cx="3616441" cy="4885710"/>
          </a:xfrm>
          <a:prstGeom prst="rect">
            <a:avLst/>
          </a:prstGeom>
        </p:spPr>
        <p:txBody>
          <a:bodyPr bIns="0" anchor="b" anchorCtr="0"/>
          <a:lstStyle>
            <a:lvl1pPr marL="0" marR="0" indent="0" algn="l" defTabSz="914126" rtl="0" eaLnBrk="1" fontAlgn="auto" latinLnBrk="0" hangingPunct="1">
              <a:lnSpc>
                <a:spcPct val="110000"/>
              </a:lnSpc>
              <a:spcBef>
                <a:spcPts val="0"/>
              </a:spcBef>
              <a:spcAft>
                <a:spcPts val="0"/>
              </a:spcAft>
              <a:buClr>
                <a:schemeClr val="tx1"/>
              </a:buClr>
              <a:buSzPct val="80000"/>
              <a:buFont typeface="Arial" panose="020B0604020202020204" pitchFamily="34" charset="0"/>
              <a:buNone/>
              <a:tabLst/>
              <a:defRPr lang="nl-NL" sz="2199" b="0" i="0" smtClean="0">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Pos mos </a:t>
            </a:r>
            <a:r>
              <a:rPr lang="nl-NL" dirty="0" err="1"/>
              <a:t>sed</a:t>
            </a:r>
            <a:r>
              <a:rPr lang="nl-NL" dirty="0"/>
              <a:t> </a:t>
            </a:r>
            <a:r>
              <a:rPr lang="nl-NL" dirty="0" err="1"/>
              <a:t>ulpa</a:t>
            </a:r>
            <a:r>
              <a:rPr lang="nl-NL" dirty="0"/>
              <a:t> </a:t>
            </a:r>
            <a:r>
              <a:rPr lang="nl-NL" dirty="0" err="1"/>
              <a:t>vitas</a:t>
            </a:r>
            <a:br>
              <a:rPr lang="nl-NL" dirty="0"/>
            </a:br>
            <a:r>
              <a:rPr lang="nl-NL" dirty="0" err="1"/>
              <a:t>Volor</a:t>
            </a:r>
            <a:r>
              <a:rPr lang="nl-NL" dirty="0"/>
              <a:t> a ad et ut </a:t>
            </a:r>
            <a:r>
              <a:rPr lang="nl-NL" dirty="0" err="1"/>
              <a:t>eum</a:t>
            </a:r>
            <a:r>
              <a:rPr lang="nl-NL" dirty="0"/>
              <a:t> se pos mos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doluptioMolorepudit</a:t>
            </a:r>
            <a:r>
              <a:rPr lang="nl-NL" dirty="0"/>
              <a:t> </a:t>
            </a:r>
            <a:r>
              <a:rPr lang="nl-NL" dirty="0" err="1"/>
              <a:t>ressimus</a:t>
            </a:r>
            <a:r>
              <a:rPr lang="nl-NL" dirty="0"/>
              <a:t> </a:t>
            </a:r>
            <a:r>
              <a:rPr lang="nl-NL" dirty="0" err="1"/>
              <a:t>exeri</a:t>
            </a:r>
            <a:r>
              <a:rPr lang="nl-NL" dirty="0"/>
              <a:t> </a:t>
            </a:r>
            <a:r>
              <a:rPr lang="nl-NL" dirty="0" err="1"/>
              <a:t>nus</a:t>
            </a:r>
            <a:r>
              <a:rPr lang="nl-NL" dirty="0"/>
              <a:t> et </a:t>
            </a:r>
            <a:r>
              <a:rPr lang="nl-NL" dirty="0" err="1"/>
              <a:t>ipiendaMos</a:t>
            </a:r>
            <a:r>
              <a:rPr lang="nl-NL" dirty="0"/>
              <a:t> </a:t>
            </a:r>
            <a:r>
              <a:rPr lang="nl-NL" dirty="0" err="1"/>
              <a:t>sed</a:t>
            </a:r>
            <a:r>
              <a:rPr lang="nl-NL" dirty="0"/>
              <a:t> </a:t>
            </a:r>
            <a:r>
              <a:rPr lang="nl-NL" dirty="0" err="1"/>
              <a:t>ulpa</a:t>
            </a:r>
            <a:r>
              <a:rPr lang="nl-NL" dirty="0"/>
              <a:t> </a:t>
            </a:r>
            <a:r>
              <a:rPr lang="nl-NL" dirty="0" err="1"/>
              <a:t>vitas</a:t>
            </a:r>
            <a:r>
              <a:rPr lang="nl-NL" dirty="0"/>
              <a:t> </a:t>
            </a:r>
            <a:r>
              <a:rPr lang="nl-NL" dirty="0" err="1"/>
              <a:t>aut</a:t>
            </a:r>
            <a:r>
              <a:rPr lang="nl-NL" dirty="0"/>
              <a:t> </a:t>
            </a:r>
            <a:r>
              <a:rPr lang="nl-NL" dirty="0" err="1"/>
              <a:t>quia</a:t>
            </a:r>
            <a:r>
              <a:rPr lang="nl-NL" dirty="0"/>
              <a:t> </a:t>
            </a:r>
            <a:r>
              <a:rPr lang="nl-NL" dirty="0" err="1"/>
              <a:t>doluptio</a:t>
            </a:r>
            <a:r>
              <a:rPr lang="nl-NL" dirty="0"/>
              <a:t> </a:t>
            </a:r>
            <a:r>
              <a:rPr lang="nl-NL" dirty="0" err="1"/>
              <a:t>iduciis</a:t>
            </a:r>
            <a:r>
              <a:rPr lang="nl-NL" dirty="0"/>
              <a:t> </a:t>
            </a:r>
            <a:r>
              <a:rPr lang="nl-NL" dirty="0" err="1"/>
              <a:t>sedis</a:t>
            </a:r>
            <a:r>
              <a:rPr lang="nl-NL" dirty="0"/>
              <a:t> </a:t>
            </a:r>
            <a:r>
              <a:rPr lang="nl-NL" dirty="0" err="1"/>
              <a:t>sitat</a:t>
            </a:r>
            <a:r>
              <a:rPr lang="nl-NL" dirty="0"/>
              <a:t> es </a:t>
            </a:r>
            <a:r>
              <a:rPr lang="nl-NL" dirty="0" err="1"/>
              <a:t>nihition</a:t>
            </a:r>
            <a:r>
              <a:rPr lang="nl-NL" dirty="0"/>
              <a:t> </a:t>
            </a:r>
            <a:r>
              <a:rPr lang="nl-NL" dirty="0" err="1"/>
              <a:t>nonsecturi</a:t>
            </a:r>
            <a:r>
              <a:rPr lang="nl-NL" dirty="0"/>
              <a:t> </a:t>
            </a:r>
            <a:r>
              <a:rPr lang="nl-NL" dirty="0" err="1"/>
              <a:t>officidis</a:t>
            </a:r>
            <a:r>
              <a:rPr lang="nl-NL" dirty="0"/>
              <a:t> ex et que </a:t>
            </a:r>
            <a:r>
              <a:rPr lang="nl-NL" dirty="0" err="1"/>
              <a:t>esect</a:t>
            </a:r>
            <a:r>
              <a:rPr lang="nl-NL" dirty="0"/>
              <a:t>. &lt;Max. 40 </a:t>
            </a:r>
            <a:r>
              <a:rPr lang="nl-NL" dirty="0" err="1"/>
              <a:t>words</a:t>
            </a:r>
            <a:r>
              <a:rPr lang="nl-NL" dirty="0"/>
              <a:t>&gt; </a:t>
            </a:r>
          </a:p>
        </p:txBody>
      </p:sp>
    </p:spTree>
    <p:extLst>
      <p:ext uri="{BB962C8B-B14F-4D97-AF65-F5344CB8AC3E}">
        <p14:creationId xmlns:p14="http://schemas.microsoft.com/office/powerpoint/2010/main" val="3195304493"/>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screen image">
    <p:bg bwMode="gray">
      <p:bgPr>
        <a:solidFill>
          <a:schemeClr val="bg1"/>
        </a:solidFill>
        <a:effectLst/>
      </p:bgPr>
    </p:bg>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6BA2A577-21F1-7046-AA42-DF49AEC8BCF0}"/>
              </a:ext>
            </a:extLst>
          </p:cNvPr>
          <p:cNvSpPr>
            <a:spLocks noGrp="1"/>
          </p:cNvSpPr>
          <p:nvPr>
            <p:ph type="pic" sz="quarter" idx="18" hasCustomPrompt="1"/>
          </p:nvPr>
        </p:nvSpPr>
        <p:spPr>
          <a:xfrm>
            <a:off x="336463" y="368300"/>
            <a:ext cx="11519074" cy="6121400"/>
          </a:xfrm>
          <a:prstGeom prst="rect">
            <a:avLst/>
          </a:prstGeom>
          <a:solidFill>
            <a:schemeClr val="bg1"/>
          </a:solidFill>
          <a:ln>
            <a:noFill/>
          </a:ln>
        </p:spPr>
        <p:txBody>
          <a:bodyPr anchor="ctr" anchorCtr="0"/>
          <a:lstStyle>
            <a:lvl1pPr algn="ctr">
              <a:defRPr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nl-NL" dirty="0"/>
              <a:t>Click icon </a:t>
            </a:r>
            <a:r>
              <a:rPr lang="nl-NL" dirty="0" err="1"/>
              <a:t>to</a:t>
            </a:r>
            <a:r>
              <a:rPr lang="nl-NL" dirty="0"/>
              <a:t> </a:t>
            </a:r>
            <a:r>
              <a:rPr lang="nl-NL" dirty="0" err="1"/>
              <a:t>add</a:t>
            </a:r>
            <a:r>
              <a:rPr lang="nl-NL" dirty="0"/>
              <a:t> </a:t>
            </a:r>
            <a:r>
              <a:rPr lang="nl-NL" dirty="0" err="1"/>
              <a:t>an</a:t>
            </a:r>
            <a:r>
              <a:rPr lang="nl-NL" dirty="0"/>
              <a:t> image</a:t>
            </a:r>
          </a:p>
        </p:txBody>
      </p:sp>
    </p:spTree>
    <p:extLst>
      <p:ext uri="{BB962C8B-B14F-4D97-AF65-F5344CB8AC3E}">
        <p14:creationId xmlns:p14="http://schemas.microsoft.com/office/powerpoint/2010/main" val="954375722"/>
      </p:ext>
    </p:extLst>
  </p:cSld>
  <p:clrMapOvr>
    <a:masterClrMapping/>
  </p:clrMapOvr>
  <p:extLst>
    <p:ext uri="{DCECCB84-F9BA-43D5-87BE-67443E8EF086}">
      <p15:sldGuideLst xmlns:p15="http://schemas.microsoft.com/office/powerpoint/2012/main">
        <p15:guide id="1" orient="horz" pos="232">
          <p15:clr>
            <a:srgbClr val="FBAE40"/>
          </p15:clr>
        </p15:guide>
        <p15:guide id="2" pos="212">
          <p15:clr>
            <a:srgbClr val="FBAE40"/>
          </p15:clr>
        </p15:guide>
        <p15:guide id="3" pos="7470">
          <p15:clr>
            <a:srgbClr val="FBAE40"/>
          </p15:clr>
        </p15:guide>
        <p15:guide id="4" orient="horz" pos="436">
          <p15:clr>
            <a:srgbClr val="FBAE40"/>
          </p15:clr>
        </p15:guide>
        <p15:guide id="5" orient="horz" pos="4088">
          <p15:clr>
            <a:srgbClr val="FBAE40"/>
          </p15:clr>
        </p15:guide>
        <p15:guide id="6" pos="5179">
          <p15:clr>
            <a:srgbClr val="FBAE40"/>
          </p15:clr>
        </p15:guide>
        <p15:guide id="7" pos="6222">
          <p15:clr>
            <a:srgbClr val="FBAE40"/>
          </p15:clr>
        </p15:guide>
        <p15:guide id="8" pos="6426">
          <p15:clr>
            <a:srgbClr val="FBAE40"/>
          </p15:clr>
        </p15:guide>
        <p15:guide id="9" pos="4975">
          <p15:clr>
            <a:srgbClr val="FBAE40"/>
          </p15:clr>
        </p15:guide>
        <p15:guide id="10" pos="3954">
          <p15:clr>
            <a:srgbClr val="FBAE40"/>
          </p15:clr>
        </p15:guide>
        <p15:guide id="11" pos="3728">
          <p15:clr>
            <a:srgbClr val="FBAE40"/>
          </p15:clr>
        </p15:guide>
        <p15:guide id="12" pos="2707">
          <p15:clr>
            <a:srgbClr val="FBAE40"/>
          </p15:clr>
        </p15:guide>
        <p15:guide id="13" pos="2503">
          <p15:clr>
            <a:srgbClr val="FBAE40"/>
          </p15:clr>
        </p15:guide>
        <p15:guide id="14" pos="1460">
          <p15:clr>
            <a:srgbClr val="FBAE40"/>
          </p15:clr>
        </p15:guide>
        <p15:guide id="15" pos="1256">
          <p15:clr>
            <a:srgbClr val="FBAE40"/>
          </p15:clr>
        </p15:guide>
        <p15:guide id="17" orient="horz" pos="2115">
          <p15:clr>
            <a:srgbClr val="FBAE40"/>
          </p15:clr>
        </p15:guide>
        <p15:guide id="18" orient="horz" pos="75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79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Lst>
  <p:txStyles>
    <p:titleStyle>
      <a:lvl1pPr algn="l" defTabSz="914126" rtl="0" eaLnBrk="1" latinLnBrk="0" hangingPunct="1">
        <a:spcBef>
          <a:spcPct val="0"/>
        </a:spcBef>
        <a:buNone/>
        <a:defRPr sz="2099" b="0" i="0" kern="1200">
          <a:solidFill>
            <a:schemeClr val="tx1"/>
          </a:solidFill>
          <a:latin typeface="Merriweather Regular" panose="02060503050406030704" pitchFamily="18" charset="77"/>
          <a:ea typeface="+mj-ea"/>
          <a:cs typeface="+mj-cs"/>
        </a:defRPr>
      </a:lvl1pPr>
    </p:titleStyle>
    <p:bodyStyle>
      <a:lvl1pPr marL="0" indent="0" algn="l" defTabSz="914126" rtl="0" eaLnBrk="1" latinLnBrk="0" hangingPunct="1">
        <a:lnSpc>
          <a:spcPct val="110000"/>
        </a:lnSpc>
        <a:spcBef>
          <a:spcPts val="0"/>
        </a:spcBef>
        <a:buFont typeface="Arial" pitchFamily="34" charset="0"/>
        <a:buNone/>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914126" rtl="0" eaLnBrk="1" latinLnBrk="0" hangingPunct="1">
        <a:lnSpc>
          <a:spcPct val="110000"/>
        </a:lnSpc>
        <a:spcBef>
          <a:spcPts val="0"/>
        </a:spcBef>
        <a:buFont typeface="Arial" pitchFamily="34" charset="0"/>
        <a:buNone/>
        <a:defRPr sz="1600" b="1"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269919" indent="-269919" algn="l" defTabSz="914126" rtl="0" eaLnBrk="1" latinLnBrk="0" hangingPunct="1">
        <a:lnSpc>
          <a:spcPct val="110000"/>
        </a:lnSpc>
        <a:spcBef>
          <a:spcPts val="2099"/>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269919" indent="-269919" algn="l" defTabSz="914126" rtl="0" eaLnBrk="1" latinLnBrk="0" hangingPunct="1">
        <a:lnSpc>
          <a:spcPct val="110000"/>
        </a:lnSpc>
        <a:spcBef>
          <a:spcPts val="2099"/>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09757" indent="-269919" algn="l" defTabSz="914126" rtl="0" eaLnBrk="1" latinLnBrk="0" hangingPunct="1">
        <a:lnSpc>
          <a:spcPct val="110000"/>
        </a:lnSpc>
        <a:spcBef>
          <a:spcPts val="0"/>
        </a:spcBef>
        <a:buFont typeface="Verdana" pitchFamily="34" charset="0"/>
        <a:buChar char="–"/>
        <a:defRPr sz="1600" b="0" i="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nl-NL"/>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589C5-924F-4442-9BAC-AADE74333DE6}"/>
              </a:ext>
            </a:extLst>
          </p:cNvPr>
          <p:cNvSpPr>
            <a:spLocks noGrp="1"/>
          </p:cNvSpPr>
          <p:nvPr>
            <p:ph type="ctrTitle"/>
          </p:nvPr>
        </p:nvSpPr>
        <p:spPr/>
        <p:txBody>
          <a:bodyPr/>
          <a:lstStyle/>
          <a:p>
            <a:r>
              <a:rPr lang="nl-NL" dirty="0">
                <a:latin typeface="Open Sans" panose="020B0606030504020204" pitchFamily="34" charset="0"/>
                <a:ea typeface="Open Sans" panose="020B0606030504020204" pitchFamily="34" charset="0"/>
                <a:cs typeface="Open Sans" panose="020B0606030504020204" pitchFamily="34" charset="0"/>
              </a:rPr>
              <a:t>Update </a:t>
            </a:r>
            <a:r>
              <a:rPr lang="nl-NL" dirty="0" err="1">
                <a:latin typeface="Open Sans" panose="020B0606030504020204" pitchFamily="34" charset="0"/>
                <a:ea typeface="Open Sans" panose="020B0606030504020204" pitchFamily="34" charset="0"/>
                <a:cs typeface="Open Sans" panose="020B0606030504020204" pitchFamily="34" charset="0"/>
              </a:rPr>
              <a:t>for</a:t>
            </a:r>
            <a:r>
              <a:rPr lang="nl-NL" dirty="0">
                <a:latin typeface="Open Sans" panose="020B0606030504020204" pitchFamily="34" charset="0"/>
                <a:ea typeface="Open Sans" panose="020B0606030504020204" pitchFamily="34" charset="0"/>
                <a:cs typeface="Open Sans" panose="020B0606030504020204" pitchFamily="34" charset="0"/>
              </a:rPr>
              <a:t> </a:t>
            </a:r>
            <a:r>
              <a:rPr lang="nl-NL" dirty="0" err="1">
                <a:latin typeface="Open Sans" panose="020B0606030504020204" pitchFamily="34" charset="0"/>
                <a:ea typeface="Open Sans" panose="020B0606030504020204" pitchFamily="34" charset="0"/>
                <a:cs typeface="Open Sans" panose="020B0606030504020204" pitchFamily="34" charset="0"/>
              </a:rPr>
              <a:t>Kaitlin</a:t>
            </a:r>
            <a:endParaRPr lang="nl-NL"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Ondertitel 2">
            <a:extLst>
              <a:ext uri="{FF2B5EF4-FFF2-40B4-BE49-F238E27FC236}">
                <a16:creationId xmlns:a16="http://schemas.microsoft.com/office/drawing/2014/main" id="{F6CF766C-3AB9-44A4-964C-EEC648459F55}"/>
              </a:ext>
            </a:extLst>
          </p:cNvPr>
          <p:cNvSpPr>
            <a:spLocks noGrp="1"/>
          </p:cNvSpPr>
          <p:nvPr>
            <p:ph type="subTitle" idx="1"/>
          </p:nvPr>
        </p:nvSpPr>
        <p:spPr/>
        <p:txBody>
          <a:bodyPr/>
          <a:lstStyle/>
          <a:p>
            <a:r>
              <a:rPr lang="nl-NL" dirty="0"/>
              <a:t>Joren Janzing</a:t>
            </a:r>
          </a:p>
          <a:p>
            <a:r>
              <a:rPr lang="nl-NL" dirty="0"/>
              <a:t>19/1</a:t>
            </a:r>
          </a:p>
        </p:txBody>
      </p:sp>
    </p:spTree>
    <p:extLst>
      <p:ext uri="{BB962C8B-B14F-4D97-AF65-F5344CB8AC3E}">
        <p14:creationId xmlns:p14="http://schemas.microsoft.com/office/powerpoint/2010/main" val="3840073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5067DBB3-D905-4BAA-A927-4CCD4F62A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5"/>
            <a:ext cx="8148586" cy="4555285"/>
          </a:xfrm>
          <a:prstGeom prst="rect">
            <a:avLst/>
          </a:prstGeom>
        </p:spPr>
      </p:pic>
      <p:pic>
        <p:nvPicPr>
          <p:cNvPr id="3" name="Afbeelding 2">
            <a:extLst>
              <a:ext uri="{FF2B5EF4-FFF2-40B4-BE49-F238E27FC236}">
                <a16:creationId xmlns:a16="http://schemas.microsoft.com/office/drawing/2014/main" id="{6529FA17-C0A5-46AD-8084-FA2A0E2B3301}"/>
              </a:ext>
            </a:extLst>
          </p:cNvPr>
          <p:cNvPicPr>
            <a:picLocks noChangeAspect="1"/>
          </p:cNvPicPr>
          <p:nvPr/>
        </p:nvPicPr>
        <p:blipFill rotWithShape="1">
          <a:blip r:embed="rId3"/>
          <a:srcRect l="36584" t="36444" r="37583" b="30815"/>
          <a:stretch/>
        </p:blipFill>
        <p:spPr>
          <a:xfrm>
            <a:off x="7239344" y="3304970"/>
            <a:ext cx="4952655" cy="3530764"/>
          </a:xfrm>
          <a:prstGeom prst="rect">
            <a:avLst/>
          </a:prstGeom>
        </p:spPr>
      </p:pic>
      <p:sp>
        <p:nvSpPr>
          <p:cNvPr id="4" name="Tekstvak 3">
            <a:extLst>
              <a:ext uri="{FF2B5EF4-FFF2-40B4-BE49-F238E27FC236}">
                <a16:creationId xmlns:a16="http://schemas.microsoft.com/office/drawing/2014/main" id="{0A3CC7AB-52F4-4951-B2FB-591E80583B4A}"/>
              </a:ext>
            </a:extLst>
          </p:cNvPr>
          <p:cNvSpPr txBox="1"/>
          <p:nvPr/>
        </p:nvSpPr>
        <p:spPr>
          <a:xfrm>
            <a:off x="8446436" y="3120304"/>
            <a:ext cx="2885440" cy="369332"/>
          </a:xfrm>
          <a:prstGeom prst="rect">
            <a:avLst/>
          </a:prstGeom>
          <a:noFill/>
        </p:spPr>
        <p:txBody>
          <a:bodyPr wrap="square" rtlCol="0">
            <a:spAutoFit/>
          </a:bodyPr>
          <a:lstStyle/>
          <a:p>
            <a:r>
              <a:rPr lang="nl-NL" dirty="0" err="1"/>
              <a:t>Fig</a:t>
            </a:r>
            <a:r>
              <a:rPr lang="nl-NL" dirty="0"/>
              <a:t> 1A </a:t>
            </a:r>
            <a:r>
              <a:rPr lang="nl-NL" dirty="0" err="1"/>
              <a:t>Naughten</a:t>
            </a:r>
            <a:r>
              <a:rPr lang="nl-NL" dirty="0"/>
              <a:t> (concept)</a:t>
            </a:r>
          </a:p>
        </p:txBody>
      </p:sp>
    </p:spTree>
    <p:extLst>
      <p:ext uri="{BB962C8B-B14F-4D97-AF65-F5344CB8AC3E}">
        <p14:creationId xmlns:p14="http://schemas.microsoft.com/office/powerpoint/2010/main" val="1105161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5067DBB3-D905-4BAA-A927-4CCD4F62A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05"/>
            <a:ext cx="8148586" cy="4555285"/>
          </a:xfrm>
          <a:prstGeom prst="rect">
            <a:avLst/>
          </a:prstGeom>
        </p:spPr>
      </p:pic>
      <p:pic>
        <p:nvPicPr>
          <p:cNvPr id="5" name="Afbeelding 4">
            <a:extLst>
              <a:ext uri="{FF2B5EF4-FFF2-40B4-BE49-F238E27FC236}">
                <a16:creationId xmlns:a16="http://schemas.microsoft.com/office/drawing/2014/main" id="{809FCB0F-E797-44BB-B9A9-1AE271958E38}"/>
              </a:ext>
            </a:extLst>
          </p:cNvPr>
          <p:cNvPicPr>
            <a:picLocks noChangeAspect="1"/>
          </p:cNvPicPr>
          <p:nvPr/>
        </p:nvPicPr>
        <p:blipFill rotWithShape="1">
          <a:blip r:embed="rId3"/>
          <a:srcRect l="29833" t="37185" r="16333" b="40593"/>
          <a:stretch/>
        </p:blipFill>
        <p:spPr>
          <a:xfrm>
            <a:off x="1997841" y="3810001"/>
            <a:ext cx="10194159" cy="2956560"/>
          </a:xfrm>
          <a:prstGeom prst="rect">
            <a:avLst/>
          </a:prstGeom>
        </p:spPr>
      </p:pic>
      <p:sp>
        <p:nvSpPr>
          <p:cNvPr id="6" name="Tekstvak 5">
            <a:extLst>
              <a:ext uri="{FF2B5EF4-FFF2-40B4-BE49-F238E27FC236}">
                <a16:creationId xmlns:a16="http://schemas.microsoft.com/office/drawing/2014/main" id="{C0460A1B-3F08-41B1-8BE0-C159F043E643}"/>
              </a:ext>
            </a:extLst>
          </p:cNvPr>
          <p:cNvSpPr txBox="1"/>
          <p:nvPr/>
        </p:nvSpPr>
        <p:spPr>
          <a:xfrm>
            <a:off x="8524240" y="3244334"/>
            <a:ext cx="3264081" cy="369332"/>
          </a:xfrm>
          <a:prstGeom prst="rect">
            <a:avLst/>
          </a:prstGeom>
          <a:noFill/>
        </p:spPr>
        <p:txBody>
          <a:bodyPr wrap="square" rtlCol="0">
            <a:spAutoFit/>
          </a:bodyPr>
          <a:lstStyle/>
          <a:p>
            <a:r>
              <a:rPr lang="nl-NL" dirty="0" err="1"/>
              <a:t>Fig</a:t>
            </a:r>
            <a:r>
              <a:rPr lang="nl-NL" dirty="0"/>
              <a:t> 3A Holland et al., 2019</a:t>
            </a:r>
          </a:p>
        </p:txBody>
      </p:sp>
    </p:spTree>
    <p:extLst>
      <p:ext uri="{BB962C8B-B14F-4D97-AF65-F5344CB8AC3E}">
        <p14:creationId xmlns:p14="http://schemas.microsoft.com/office/powerpoint/2010/main" val="4142337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76319E6-1639-442F-BDB8-47AFF343B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820453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307316E9-17C2-4C94-9E82-5E61159BC019}"/>
              </a:ext>
            </a:extLst>
          </p:cNvPr>
          <p:cNvPicPr>
            <a:picLocks noChangeAspect="1"/>
          </p:cNvPicPr>
          <p:nvPr/>
        </p:nvPicPr>
        <p:blipFill rotWithShape="1">
          <a:blip r:embed="rId2"/>
          <a:srcRect l="6818" t="8658" r="4157" b="30563"/>
          <a:stretch/>
        </p:blipFill>
        <p:spPr>
          <a:xfrm>
            <a:off x="93296" y="973778"/>
            <a:ext cx="12098704" cy="4646220"/>
          </a:xfrm>
          <a:prstGeom prst="rect">
            <a:avLst/>
          </a:prstGeom>
        </p:spPr>
      </p:pic>
    </p:spTree>
    <p:extLst>
      <p:ext uri="{BB962C8B-B14F-4D97-AF65-F5344CB8AC3E}">
        <p14:creationId xmlns:p14="http://schemas.microsoft.com/office/powerpoint/2010/main" val="296129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B52D3252-2E6C-405E-BA07-663340123DD3}"/>
              </a:ext>
            </a:extLst>
          </p:cNvPr>
          <p:cNvPicPr>
            <a:picLocks noChangeAspect="1"/>
          </p:cNvPicPr>
          <p:nvPr/>
        </p:nvPicPr>
        <p:blipFill rotWithShape="1">
          <a:blip r:embed="rId2"/>
          <a:srcRect l="7167" t="8889" r="3083" b="6519"/>
          <a:stretch/>
        </p:blipFill>
        <p:spPr>
          <a:xfrm>
            <a:off x="762000" y="599440"/>
            <a:ext cx="10942320" cy="5801360"/>
          </a:xfrm>
          <a:prstGeom prst="rect">
            <a:avLst/>
          </a:prstGeom>
        </p:spPr>
      </p:pic>
    </p:spTree>
    <p:extLst>
      <p:ext uri="{BB962C8B-B14F-4D97-AF65-F5344CB8AC3E}">
        <p14:creationId xmlns:p14="http://schemas.microsoft.com/office/powerpoint/2010/main" val="411419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2AED4815-3D13-4A9E-A64D-25C4F814B22D}"/>
              </a:ext>
            </a:extLst>
          </p:cNvPr>
          <p:cNvPicPr>
            <a:picLocks noChangeAspect="1"/>
          </p:cNvPicPr>
          <p:nvPr/>
        </p:nvPicPr>
        <p:blipFill rotWithShape="1">
          <a:blip r:embed="rId2"/>
          <a:srcRect l="5552" t="8485" r="6201" b="6494"/>
          <a:stretch/>
        </p:blipFill>
        <p:spPr>
          <a:xfrm>
            <a:off x="239881" y="255319"/>
            <a:ext cx="11712237" cy="6347361"/>
          </a:xfrm>
          <a:prstGeom prst="rect">
            <a:avLst/>
          </a:prstGeom>
        </p:spPr>
      </p:pic>
    </p:spTree>
    <p:extLst>
      <p:ext uri="{BB962C8B-B14F-4D97-AF65-F5344CB8AC3E}">
        <p14:creationId xmlns:p14="http://schemas.microsoft.com/office/powerpoint/2010/main" val="2276594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E5E80734-D8E4-44EE-A184-40801B5447A1}"/>
              </a:ext>
            </a:extLst>
          </p:cNvPr>
          <p:cNvPicPr>
            <a:picLocks noChangeAspect="1"/>
          </p:cNvPicPr>
          <p:nvPr/>
        </p:nvPicPr>
        <p:blipFill rotWithShape="1">
          <a:blip r:embed="rId2"/>
          <a:srcRect l="6750" t="8445" r="2501" b="7111"/>
          <a:stretch/>
        </p:blipFill>
        <p:spPr>
          <a:xfrm>
            <a:off x="563880" y="533400"/>
            <a:ext cx="11064240" cy="5791200"/>
          </a:xfrm>
          <a:prstGeom prst="rect">
            <a:avLst/>
          </a:prstGeom>
        </p:spPr>
      </p:pic>
      <p:sp>
        <p:nvSpPr>
          <p:cNvPr id="4" name="Ovaal 3">
            <a:extLst>
              <a:ext uri="{FF2B5EF4-FFF2-40B4-BE49-F238E27FC236}">
                <a16:creationId xmlns:a16="http://schemas.microsoft.com/office/drawing/2014/main" id="{5571C6A5-04C3-4330-82F6-857B0856BFD7}"/>
              </a:ext>
            </a:extLst>
          </p:cNvPr>
          <p:cNvSpPr/>
          <p:nvPr/>
        </p:nvSpPr>
        <p:spPr>
          <a:xfrm>
            <a:off x="563880" y="3525520"/>
            <a:ext cx="5455920" cy="2987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1567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5B36A8-E3C7-4217-ABDB-0BA44D511E96}"/>
              </a:ext>
            </a:extLst>
          </p:cNvPr>
          <p:cNvSpPr>
            <a:spLocks noGrp="1"/>
          </p:cNvSpPr>
          <p:nvPr>
            <p:ph type="ctrTitle"/>
          </p:nvPr>
        </p:nvSpPr>
        <p:spPr/>
        <p:txBody>
          <a:bodyPr/>
          <a:lstStyle/>
          <a:p>
            <a:r>
              <a:rPr lang="nl-NL" dirty="0"/>
              <a:t>Are </a:t>
            </a:r>
            <a:r>
              <a:rPr lang="nl-NL" dirty="0" err="1"/>
              <a:t>the</a:t>
            </a:r>
            <a:r>
              <a:rPr lang="nl-NL" dirty="0"/>
              <a:t> 1940s </a:t>
            </a:r>
            <a:r>
              <a:rPr lang="nl-NL" dirty="0" err="1"/>
              <a:t>an</a:t>
            </a:r>
            <a:r>
              <a:rPr lang="nl-NL" dirty="0"/>
              <a:t> </a:t>
            </a:r>
            <a:r>
              <a:rPr lang="nl-NL" dirty="0" err="1"/>
              <a:t>exceptional</a:t>
            </a:r>
            <a:r>
              <a:rPr lang="nl-NL" dirty="0"/>
              <a:t> time </a:t>
            </a:r>
            <a:r>
              <a:rPr lang="nl-NL" dirty="0" err="1"/>
              <a:t>for</a:t>
            </a:r>
            <a:r>
              <a:rPr lang="nl-NL" dirty="0"/>
              <a:t> </a:t>
            </a:r>
            <a:r>
              <a:rPr lang="nl-NL" dirty="0" err="1"/>
              <a:t>zonal</a:t>
            </a:r>
            <a:r>
              <a:rPr lang="nl-NL" dirty="0"/>
              <a:t> </a:t>
            </a:r>
            <a:r>
              <a:rPr lang="nl-NL" dirty="0" err="1"/>
              <a:t>shelf</a:t>
            </a:r>
            <a:r>
              <a:rPr lang="nl-NL" dirty="0"/>
              <a:t> </a:t>
            </a:r>
            <a:r>
              <a:rPr lang="nl-NL" dirty="0" err="1"/>
              <a:t>winds</a:t>
            </a:r>
            <a:r>
              <a:rPr lang="nl-NL" dirty="0"/>
              <a:t>?</a:t>
            </a:r>
          </a:p>
        </p:txBody>
      </p:sp>
      <p:sp>
        <p:nvSpPr>
          <p:cNvPr id="3" name="Tijdelijke aanduiding voor tekst 2">
            <a:extLst>
              <a:ext uri="{FF2B5EF4-FFF2-40B4-BE49-F238E27FC236}">
                <a16:creationId xmlns:a16="http://schemas.microsoft.com/office/drawing/2014/main" id="{460CAFE6-242A-4674-8870-4ECB7701CE3A}"/>
              </a:ext>
            </a:extLst>
          </p:cNvPr>
          <p:cNvSpPr>
            <a:spLocks noGrp="1"/>
          </p:cNvSpPr>
          <p:nvPr>
            <p:ph type="body" sz="quarter" idx="10"/>
          </p:nvPr>
        </p:nvSpPr>
        <p:spPr>
          <a:xfrm>
            <a:off x="2317146" y="2450592"/>
            <a:ext cx="7557707" cy="2055305"/>
          </a:xfrm>
        </p:spPr>
        <p:txBody>
          <a:bodyPr/>
          <a:lstStyle/>
          <a:p>
            <a:pPr marL="342900" indent="-342900">
              <a:buFont typeface="Arial" panose="020B0604020202020204" pitchFamily="34" charset="0"/>
              <a:buChar char="•"/>
            </a:pPr>
            <a:r>
              <a:rPr lang="nl-NL" dirty="0" err="1"/>
              <a:t>Positive</a:t>
            </a:r>
            <a:r>
              <a:rPr lang="nl-NL" dirty="0"/>
              <a:t> </a:t>
            </a:r>
            <a:r>
              <a:rPr lang="nl-NL" dirty="0" err="1"/>
              <a:t>zonal</a:t>
            </a:r>
            <a:r>
              <a:rPr lang="nl-NL" dirty="0"/>
              <a:t> wind </a:t>
            </a:r>
            <a:r>
              <a:rPr lang="nl-NL" dirty="0" err="1"/>
              <a:t>anomaly</a:t>
            </a:r>
            <a:r>
              <a:rPr lang="nl-NL" dirty="0"/>
              <a:t> in </a:t>
            </a:r>
            <a:r>
              <a:rPr lang="nl-NL" dirty="0" err="1"/>
              <a:t>all</a:t>
            </a:r>
            <a:r>
              <a:rPr lang="nl-NL" dirty="0"/>
              <a:t> </a:t>
            </a:r>
            <a:r>
              <a:rPr lang="nl-NL" dirty="0" err="1"/>
              <a:t>seasons</a:t>
            </a:r>
            <a:r>
              <a:rPr lang="nl-NL" dirty="0"/>
              <a:t> over 1939-1942 </a:t>
            </a:r>
            <a:r>
              <a:rPr lang="nl-NL" dirty="0" err="1"/>
              <a:t>period</a:t>
            </a:r>
            <a:endParaRPr lang="nl-NL" dirty="0"/>
          </a:p>
          <a:p>
            <a:pPr marL="342900" indent="-342900">
              <a:buFont typeface="Arial" panose="020B0604020202020204" pitchFamily="34" charset="0"/>
              <a:buChar char="•"/>
            </a:pPr>
            <a:r>
              <a:rPr lang="nl-NL" dirty="0" err="1"/>
              <a:t>Possibly</a:t>
            </a:r>
            <a:r>
              <a:rPr lang="nl-NL" dirty="0"/>
              <a:t> </a:t>
            </a:r>
            <a:r>
              <a:rPr lang="nl-NL" dirty="0" err="1"/>
              <a:t>the</a:t>
            </a:r>
            <a:r>
              <a:rPr lang="nl-NL" dirty="0"/>
              <a:t> first time ensemble </a:t>
            </a:r>
            <a:r>
              <a:rPr lang="nl-NL" dirty="0" err="1"/>
              <a:t>mean</a:t>
            </a:r>
            <a:r>
              <a:rPr lang="nl-NL" dirty="0"/>
              <a:t> of </a:t>
            </a:r>
            <a:r>
              <a:rPr lang="nl-NL" dirty="0" err="1"/>
              <a:t>zonal</a:t>
            </a:r>
            <a:r>
              <a:rPr lang="nl-NL" dirty="0"/>
              <a:t> </a:t>
            </a:r>
            <a:r>
              <a:rPr lang="nl-NL" dirty="0" err="1"/>
              <a:t>shelf</a:t>
            </a:r>
            <a:r>
              <a:rPr lang="nl-NL" dirty="0"/>
              <a:t> </a:t>
            </a:r>
            <a:r>
              <a:rPr lang="nl-NL" dirty="0" err="1"/>
              <a:t>winds</a:t>
            </a:r>
            <a:r>
              <a:rPr lang="nl-NL" dirty="0"/>
              <a:t> </a:t>
            </a:r>
            <a:r>
              <a:rPr lang="nl-NL" dirty="0" err="1"/>
              <a:t>were</a:t>
            </a:r>
            <a:r>
              <a:rPr lang="nl-NL" dirty="0"/>
              <a:t> </a:t>
            </a:r>
            <a:r>
              <a:rPr lang="nl-NL" dirty="0" err="1"/>
              <a:t>westerly</a:t>
            </a:r>
            <a:r>
              <a:rPr lang="nl-NL" dirty="0"/>
              <a:t>? </a:t>
            </a:r>
            <a:r>
              <a:rPr lang="nl-NL" dirty="0" err="1"/>
              <a:t>Could</a:t>
            </a:r>
            <a:r>
              <a:rPr lang="nl-NL" dirty="0"/>
              <a:t> </a:t>
            </a:r>
            <a:r>
              <a:rPr lang="nl-NL" dirty="0" err="1"/>
              <a:t>be</a:t>
            </a:r>
            <a:r>
              <a:rPr lang="nl-NL" dirty="0"/>
              <a:t> a </a:t>
            </a:r>
            <a:r>
              <a:rPr lang="nl-NL" dirty="0" err="1"/>
              <a:t>threshold</a:t>
            </a:r>
            <a:r>
              <a:rPr lang="nl-NL" dirty="0"/>
              <a:t>?</a:t>
            </a:r>
          </a:p>
          <a:p>
            <a:pPr marL="342900" indent="-342900">
              <a:buFont typeface="Arial" panose="020B0604020202020204" pitchFamily="34" charset="0"/>
              <a:buChar char="•"/>
            </a:pPr>
            <a:r>
              <a:rPr lang="nl-NL" dirty="0" err="1"/>
              <a:t>Not</a:t>
            </a:r>
            <a:r>
              <a:rPr lang="nl-NL" dirty="0"/>
              <a:t> </a:t>
            </a:r>
            <a:r>
              <a:rPr lang="nl-NL" dirty="0" err="1"/>
              <a:t>necessarily</a:t>
            </a:r>
            <a:r>
              <a:rPr lang="nl-NL" dirty="0"/>
              <a:t> </a:t>
            </a:r>
            <a:r>
              <a:rPr lang="nl-NL" dirty="0" err="1"/>
              <a:t>the</a:t>
            </a:r>
            <a:r>
              <a:rPr lang="nl-NL" dirty="0"/>
              <a:t> </a:t>
            </a:r>
            <a:r>
              <a:rPr lang="nl-NL" dirty="0" err="1"/>
              <a:t>strongest</a:t>
            </a:r>
            <a:r>
              <a:rPr lang="nl-NL" dirty="0"/>
              <a:t> </a:t>
            </a:r>
            <a:r>
              <a:rPr lang="nl-NL" dirty="0" err="1"/>
              <a:t>anomaly</a:t>
            </a:r>
            <a:r>
              <a:rPr lang="nl-NL" dirty="0"/>
              <a:t>.</a:t>
            </a:r>
          </a:p>
          <a:p>
            <a:pPr marL="342900" indent="-342900">
              <a:buFont typeface="Arial" panose="020B0604020202020204" pitchFamily="34" charset="0"/>
              <a:buChar char="•"/>
            </a:pPr>
            <a:r>
              <a:rPr lang="nl-NL" dirty="0"/>
              <a:t>ENSO like </a:t>
            </a:r>
            <a:r>
              <a:rPr lang="nl-NL" dirty="0" err="1"/>
              <a:t>pattern</a:t>
            </a:r>
            <a:r>
              <a:rPr lang="nl-NL" dirty="0"/>
              <a:t>, but </a:t>
            </a:r>
            <a:r>
              <a:rPr lang="nl-NL" dirty="0" err="1"/>
              <a:t>weaker</a:t>
            </a:r>
            <a:r>
              <a:rPr lang="nl-NL" dirty="0"/>
              <a:t> at </a:t>
            </a:r>
            <a:r>
              <a:rPr lang="nl-NL" dirty="0" err="1"/>
              <a:t>shelf</a:t>
            </a:r>
            <a:r>
              <a:rPr lang="nl-NL" dirty="0"/>
              <a:t> </a:t>
            </a:r>
            <a:r>
              <a:rPr lang="nl-NL" dirty="0" err="1"/>
              <a:t>edge</a:t>
            </a:r>
            <a:r>
              <a:rPr lang="nl-NL" dirty="0"/>
              <a:t>?</a:t>
            </a:r>
          </a:p>
          <a:p>
            <a:endParaRPr lang="nl-NL" dirty="0"/>
          </a:p>
        </p:txBody>
      </p:sp>
    </p:spTree>
    <p:extLst>
      <p:ext uri="{BB962C8B-B14F-4D97-AF65-F5344CB8AC3E}">
        <p14:creationId xmlns:p14="http://schemas.microsoft.com/office/powerpoint/2010/main" val="2975437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142486-B888-4FA4-A24B-EB3304DA7463}"/>
              </a:ext>
            </a:extLst>
          </p:cNvPr>
          <p:cNvSpPr>
            <a:spLocks noGrp="1"/>
          </p:cNvSpPr>
          <p:nvPr>
            <p:ph type="title"/>
          </p:nvPr>
        </p:nvSpPr>
        <p:spPr>
          <a:xfrm>
            <a:off x="1224280" y="2550161"/>
            <a:ext cx="10439400" cy="2818448"/>
          </a:xfrm>
        </p:spPr>
        <p:txBody>
          <a:bodyPr>
            <a:normAutofit/>
          </a:bodyPr>
          <a:lstStyle/>
          <a:p>
            <a:r>
              <a:rPr lang="en-US" sz="4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Present day bias with respect to ERA5</a:t>
            </a:r>
          </a:p>
        </p:txBody>
      </p:sp>
    </p:spTree>
    <p:extLst>
      <p:ext uri="{BB962C8B-B14F-4D97-AF65-F5344CB8AC3E}">
        <p14:creationId xmlns:p14="http://schemas.microsoft.com/office/powerpoint/2010/main" val="292525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80BDC10-39C2-4B6E-8123-C94151868837}"/>
              </a:ext>
            </a:extLst>
          </p:cNvPr>
          <p:cNvPicPr>
            <a:picLocks noChangeAspect="1"/>
          </p:cNvPicPr>
          <p:nvPr/>
        </p:nvPicPr>
        <p:blipFill rotWithShape="1">
          <a:blip r:embed="rId2"/>
          <a:srcRect l="22695" t="9177" r="9026" b="7532"/>
          <a:stretch/>
        </p:blipFill>
        <p:spPr>
          <a:xfrm>
            <a:off x="0" y="489717"/>
            <a:ext cx="8567308" cy="5878566"/>
          </a:xfrm>
          <a:prstGeom prst="rect">
            <a:avLst/>
          </a:prstGeom>
        </p:spPr>
      </p:pic>
      <p:sp>
        <p:nvSpPr>
          <p:cNvPr id="4" name="Tekstvak 3">
            <a:extLst>
              <a:ext uri="{FF2B5EF4-FFF2-40B4-BE49-F238E27FC236}">
                <a16:creationId xmlns:a16="http://schemas.microsoft.com/office/drawing/2014/main" id="{DC111732-AC14-4754-AE7E-706D7935D629}"/>
              </a:ext>
            </a:extLst>
          </p:cNvPr>
          <p:cNvSpPr txBox="1"/>
          <p:nvPr/>
        </p:nvSpPr>
        <p:spPr>
          <a:xfrm>
            <a:off x="8567308" y="748145"/>
            <a:ext cx="3336967" cy="2031325"/>
          </a:xfrm>
          <a:prstGeom prst="rect">
            <a:avLst/>
          </a:prstGeom>
          <a:noFill/>
        </p:spPr>
        <p:txBody>
          <a:bodyPr wrap="square" rtlCol="0">
            <a:spAutoFit/>
          </a:bodyPr>
          <a:lstStyle/>
          <a:p>
            <a:r>
              <a:rPr lang="nl-NL" dirty="0"/>
              <a:t>Ensemble </a:t>
            </a:r>
            <a:r>
              <a:rPr lang="nl-NL" dirty="0" err="1"/>
              <a:t>Mean</a:t>
            </a:r>
            <a:r>
              <a:rPr lang="nl-NL" dirty="0"/>
              <a:t> </a:t>
            </a:r>
            <a:r>
              <a:rPr lang="nl-NL" dirty="0" err="1"/>
              <a:t>Comes</a:t>
            </a:r>
            <a:r>
              <a:rPr lang="nl-NL" dirty="0"/>
              <a:t> </a:t>
            </a:r>
            <a:r>
              <a:rPr lang="nl-NL" dirty="0" err="1"/>
              <a:t>closest</a:t>
            </a:r>
            <a:r>
              <a:rPr lang="nl-NL" dirty="0"/>
              <a:t> </a:t>
            </a:r>
            <a:r>
              <a:rPr lang="nl-NL" dirty="0" err="1"/>
              <a:t>to</a:t>
            </a:r>
            <a:r>
              <a:rPr lang="nl-NL" dirty="0"/>
              <a:t> </a:t>
            </a:r>
            <a:r>
              <a:rPr lang="nl-NL" dirty="0" err="1"/>
              <a:t>the</a:t>
            </a:r>
            <a:r>
              <a:rPr lang="nl-NL" dirty="0"/>
              <a:t> ERA5 data.</a:t>
            </a:r>
          </a:p>
          <a:p>
            <a:endParaRPr lang="nl-NL" dirty="0"/>
          </a:p>
          <a:p>
            <a:r>
              <a:rPr lang="nl-NL" dirty="0"/>
              <a:t>PACE members standard </a:t>
            </a:r>
            <a:r>
              <a:rPr lang="nl-NL" dirty="0" err="1"/>
              <a:t>deviation</a:t>
            </a:r>
            <a:r>
              <a:rPr lang="nl-NL" dirty="0"/>
              <a:t> is </a:t>
            </a:r>
            <a:r>
              <a:rPr lang="nl-NL" dirty="0" err="1"/>
              <a:t>generally</a:t>
            </a:r>
            <a:r>
              <a:rPr lang="nl-NL" dirty="0"/>
              <a:t> </a:t>
            </a:r>
            <a:r>
              <a:rPr lang="nl-NL" dirty="0" err="1"/>
              <a:t>too</a:t>
            </a:r>
            <a:r>
              <a:rPr lang="nl-NL" dirty="0"/>
              <a:t> high, but ensemble means standard </a:t>
            </a:r>
            <a:r>
              <a:rPr lang="nl-NL" dirty="0" err="1"/>
              <a:t>deviation</a:t>
            </a:r>
            <a:r>
              <a:rPr lang="nl-NL" dirty="0"/>
              <a:t> is a bit </a:t>
            </a:r>
            <a:r>
              <a:rPr lang="nl-NL" dirty="0" err="1"/>
              <a:t>too</a:t>
            </a:r>
            <a:r>
              <a:rPr lang="nl-NL" dirty="0"/>
              <a:t> low.</a:t>
            </a:r>
          </a:p>
        </p:txBody>
      </p:sp>
    </p:spTree>
    <p:extLst>
      <p:ext uri="{BB962C8B-B14F-4D97-AF65-F5344CB8AC3E}">
        <p14:creationId xmlns:p14="http://schemas.microsoft.com/office/powerpoint/2010/main" val="4016408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5">
            <a:extLst>
              <a:ext uri="{FF2B5EF4-FFF2-40B4-BE49-F238E27FC236}">
                <a16:creationId xmlns:a16="http://schemas.microsoft.com/office/drawing/2014/main" id="{A37BE1C6-D924-4B40-B416-D5CD7E0E9C36}"/>
              </a:ext>
            </a:extLst>
          </p:cNvPr>
          <p:cNvSpPr txBox="1"/>
          <p:nvPr/>
        </p:nvSpPr>
        <p:spPr>
          <a:xfrm>
            <a:off x="1371600" y="2505670"/>
            <a:ext cx="9144000" cy="923330"/>
          </a:xfrm>
          <a:prstGeom prst="rect">
            <a:avLst/>
          </a:prstGeom>
          <a:noFill/>
        </p:spPr>
        <p:txBody>
          <a:bodyPr wrap="square">
            <a:spAutoFit/>
          </a:bodyPr>
          <a:lstStyle/>
          <a:p>
            <a:pPr rtl="0" fontAlgn="base">
              <a:spcBef>
                <a:spcPts val="100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Look at zonal winds over Amundsen Sea shelf break in different Pacific Pacemaker simulations. What degree of consensus is there, among these models, that the 1940s was actually an exceptional time for winds?</a:t>
            </a:r>
          </a:p>
        </p:txBody>
      </p:sp>
      <p:sp>
        <p:nvSpPr>
          <p:cNvPr id="3" name="Titel 1">
            <a:extLst>
              <a:ext uri="{FF2B5EF4-FFF2-40B4-BE49-F238E27FC236}">
                <a16:creationId xmlns:a16="http://schemas.microsoft.com/office/drawing/2014/main" id="{F7CAE86F-5BC4-4AAE-B859-FBBD37D12B68}"/>
              </a:ext>
            </a:extLst>
          </p:cNvPr>
          <p:cNvSpPr txBox="1">
            <a:spLocks/>
          </p:cNvSpPr>
          <p:nvPr/>
        </p:nvSpPr>
        <p:spPr>
          <a:xfrm>
            <a:off x="1371600" y="1142749"/>
            <a:ext cx="7557707" cy="1253617"/>
          </a:xfrm>
          <a:prstGeom prst="rect">
            <a:avLst/>
          </a:prstGeom>
        </p:spPr>
        <p:txBody>
          <a:bodyPr/>
          <a:lstStyle>
            <a:lvl1pPr algn="l" defTabSz="914126" rtl="0" eaLnBrk="1" latinLnBrk="0" hangingPunct="1">
              <a:spcBef>
                <a:spcPct val="0"/>
              </a:spcBef>
              <a:buNone/>
              <a:defRPr sz="2099" b="0" i="0" kern="1200">
                <a:solidFill>
                  <a:schemeClr val="tx1"/>
                </a:solidFill>
                <a:latin typeface="Merriweather Regular" panose="02060503050406030704" pitchFamily="18" charset="77"/>
                <a:ea typeface="+mj-ea"/>
                <a:cs typeface="+mj-cs"/>
              </a:defRPr>
            </a:lvl1pPr>
          </a:lstStyle>
          <a:p>
            <a:pPr lvl="0"/>
            <a:r>
              <a:rPr lang="nl-NL" dirty="0" err="1"/>
              <a:t>So</a:t>
            </a:r>
            <a:r>
              <a:rPr lang="nl-NL" dirty="0"/>
              <a:t> far:</a:t>
            </a:r>
          </a:p>
        </p:txBody>
      </p:sp>
    </p:spTree>
    <p:extLst>
      <p:ext uri="{BB962C8B-B14F-4D97-AF65-F5344CB8AC3E}">
        <p14:creationId xmlns:p14="http://schemas.microsoft.com/office/powerpoint/2010/main" val="1991690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142486-B888-4FA4-A24B-EB3304DA7463}"/>
              </a:ext>
            </a:extLst>
          </p:cNvPr>
          <p:cNvSpPr>
            <a:spLocks noGrp="1"/>
          </p:cNvSpPr>
          <p:nvPr>
            <p:ph type="title"/>
          </p:nvPr>
        </p:nvSpPr>
        <p:spPr>
          <a:xfrm>
            <a:off x="1224280" y="2550161"/>
            <a:ext cx="10439400" cy="2818448"/>
          </a:xfrm>
        </p:spPr>
        <p:txBody>
          <a:bodyPr>
            <a:normAutofit/>
          </a:bodyPr>
          <a:lstStyle/>
          <a:p>
            <a:r>
              <a:rPr lang="en-US" sz="4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Influence of other factors on relationship between PACE and ENSO</a:t>
            </a:r>
          </a:p>
        </p:txBody>
      </p:sp>
    </p:spTree>
    <p:extLst>
      <p:ext uri="{BB962C8B-B14F-4D97-AF65-F5344CB8AC3E}">
        <p14:creationId xmlns:p14="http://schemas.microsoft.com/office/powerpoint/2010/main" val="360704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B79B9394-41D0-4E96-99CD-AD77E396F660}"/>
              </a:ext>
            </a:extLst>
          </p:cNvPr>
          <p:cNvPicPr>
            <a:picLocks noChangeAspect="1"/>
          </p:cNvPicPr>
          <p:nvPr/>
        </p:nvPicPr>
        <p:blipFill rotWithShape="1">
          <a:blip r:embed="rId2"/>
          <a:srcRect l="6500" t="8147" r="4583" b="12297"/>
          <a:stretch/>
        </p:blipFill>
        <p:spPr>
          <a:xfrm>
            <a:off x="675640" y="629920"/>
            <a:ext cx="10840720" cy="5455920"/>
          </a:xfrm>
          <a:prstGeom prst="rect">
            <a:avLst/>
          </a:prstGeom>
        </p:spPr>
      </p:pic>
    </p:spTree>
    <p:extLst>
      <p:ext uri="{BB962C8B-B14F-4D97-AF65-F5344CB8AC3E}">
        <p14:creationId xmlns:p14="http://schemas.microsoft.com/office/powerpoint/2010/main" val="112933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C5474DB-F6A3-406E-A22B-ABBFFE9680C7}"/>
              </a:ext>
            </a:extLst>
          </p:cNvPr>
          <p:cNvPicPr>
            <a:picLocks noChangeAspect="1"/>
          </p:cNvPicPr>
          <p:nvPr/>
        </p:nvPicPr>
        <p:blipFill rotWithShape="1">
          <a:blip r:embed="rId2"/>
          <a:srcRect l="6999" t="10074" r="1751" b="7704"/>
          <a:stretch/>
        </p:blipFill>
        <p:spPr>
          <a:xfrm>
            <a:off x="272809" y="477520"/>
            <a:ext cx="11646381" cy="5902960"/>
          </a:xfrm>
          <a:prstGeom prst="rect">
            <a:avLst/>
          </a:prstGeom>
        </p:spPr>
      </p:pic>
      <p:sp>
        <p:nvSpPr>
          <p:cNvPr id="2" name="Ovaal 1">
            <a:extLst>
              <a:ext uri="{FF2B5EF4-FFF2-40B4-BE49-F238E27FC236}">
                <a16:creationId xmlns:a16="http://schemas.microsoft.com/office/drawing/2014/main" id="{6CA832DD-E6A1-4117-A0F6-040092CB208A}"/>
              </a:ext>
            </a:extLst>
          </p:cNvPr>
          <p:cNvSpPr/>
          <p:nvPr/>
        </p:nvSpPr>
        <p:spPr>
          <a:xfrm>
            <a:off x="2895600" y="2651760"/>
            <a:ext cx="690880" cy="11785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18271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7FC1479C-404E-461C-893F-38616791580E}"/>
              </a:ext>
            </a:extLst>
          </p:cNvPr>
          <p:cNvPicPr>
            <a:picLocks noChangeAspect="1"/>
          </p:cNvPicPr>
          <p:nvPr/>
        </p:nvPicPr>
        <p:blipFill rotWithShape="1">
          <a:blip r:embed="rId2"/>
          <a:srcRect l="7751" t="7556" r="8250" b="9926"/>
          <a:stretch/>
        </p:blipFill>
        <p:spPr>
          <a:xfrm>
            <a:off x="1122451" y="579120"/>
            <a:ext cx="9947098" cy="5496560"/>
          </a:xfrm>
          <a:prstGeom prst="rect">
            <a:avLst/>
          </a:prstGeom>
        </p:spPr>
      </p:pic>
    </p:spTree>
    <p:extLst>
      <p:ext uri="{BB962C8B-B14F-4D97-AF65-F5344CB8AC3E}">
        <p14:creationId xmlns:p14="http://schemas.microsoft.com/office/powerpoint/2010/main" val="3123875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18B3C5D8-4D35-4CD2-9B0C-BCACD3299FD5}"/>
              </a:ext>
            </a:extLst>
          </p:cNvPr>
          <p:cNvPicPr>
            <a:picLocks noChangeAspect="1"/>
          </p:cNvPicPr>
          <p:nvPr/>
        </p:nvPicPr>
        <p:blipFill rotWithShape="1">
          <a:blip r:embed="rId2"/>
          <a:srcRect l="7917" t="9630" r="5167" b="40296"/>
          <a:stretch/>
        </p:blipFill>
        <p:spPr>
          <a:xfrm>
            <a:off x="690880" y="1524000"/>
            <a:ext cx="10596880" cy="3434080"/>
          </a:xfrm>
          <a:prstGeom prst="rect">
            <a:avLst/>
          </a:prstGeom>
        </p:spPr>
      </p:pic>
    </p:spTree>
    <p:extLst>
      <p:ext uri="{BB962C8B-B14F-4D97-AF65-F5344CB8AC3E}">
        <p14:creationId xmlns:p14="http://schemas.microsoft.com/office/powerpoint/2010/main" val="135090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5B36A8-E3C7-4217-ABDB-0BA44D511E96}"/>
              </a:ext>
            </a:extLst>
          </p:cNvPr>
          <p:cNvSpPr>
            <a:spLocks noGrp="1"/>
          </p:cNvSpPr>
          <p:nvPr>
            <p:ph type="ctrTitle"/>
          </p:nvPr>
        </p:nvSpPr>
        <p:spPr/>
        <p:txBody>
          <a:bodyPr/>
          <a:lstStyle/>
          <a:p>
            <a:r>
              <a:rPr lang="nl-NL" dirty="0" err="1"/>
              <a:t>Other</a:t>
            </a:r>
            <a:r>
              <a:rPr lang="nl-NL" dirty="0"/>
              <a:t> factors of </a:t>
            </a:r>
            <a:r>
              <a:rPr lang="nl-NL" dirty="0" err="1"/>
              <a:t>influence</a:t>
            </a:r>
            <a:endParaRPr lang="nl-NL" dirty="0"/>
          </a:p>
        </p:txBody>
      </p:sp>
      <p:sp>
        <p:nvSpPr>
          <p:cNvPr id="3" name="Tijdelijke aanduiding voor tekst 2">
            <a:extLst>
              <a:ext uri="{FF2B5EF4-FFF2-40B4-BE49-F238E27FC236}">
                <a16:creationId xmlns:a16="http://schemas.microsoft.com/office/drawing/2014/main" id="{460CAFE6-242A-4674-8870-4ECB7701CE3A}"/>
              </a:ext>
            </a:extLst>
          </p:cNvPr>
          <p:cNvSpPr>
            <a:spLocks noGrp="1"/>
          </p:cNvSpPr>
          <p:nvPr>
            <p:ph type="body" sz="quarter" idx="10"/>
          </p:nvPr>
        </p:nvSpPr>
        <p:spPr>
          <a:xfrm>
            <a:off x="2317146" y="2450592"/>
            <a:ext cx="7557707" cy="2055305"/>
          </a:xfrm>
        </p:spPr>
        <p:txBody>
          <a:bodyPr/>
          <a:lstStyle/>
          <a:p>
            <a:pPr marL="342900" indent="-342900">
              <a:buFont typeface="Arial" panose="020B0604020202020204" pitchFamily="34" charset="0"/>
              <a:buChar char="•"/>
            </a:pPr>
            <a:r>
              <a:rPr lang="nl-NL" dirty="0" err="1"/>
              <a:t>Possibly</a:t>
            </a:r>
            <a:r>
              <a:rPr lang="nl-NL" dirty="0"/>
              <a:t> </a:t>
            </a:r>
            <a:r>
              <a:rPr lang="nl-NL" dirty="0" err="1"/>
              <a:t>contribution</a:t>
            </a:r>
            <a:r>
              <a:rPr lang="nl-NL" dirty="0"/>
              <a:t> of </a:t>
            </a:r>
            <a:r>
              <a:rPr lang="nl-NL" dirty="0" err="1"/>
              <a:t>Atlantic</a:t>
            </a:r>
            <a:endParaRPr lang="nl-NL" dirty="0"/>
          </a:p>
          <a:p>
            <a:pPr marL="342900" indent="-342900">
              <a:buFont typeface="Arial" panose="020B0604020202020204" pitchFamily="34" charset="0"/>
              <a:buChar char="•"/>
            </a:pPr>
            <a:r>
              <a:rPr lang="nl-NL" dirty="0" err="1"/>
              <a:t>Needed</a:t>
            </a:r>
            <a:r>
              <a:rPr lang="nl-NL" dirty="0"/>
              <a:t> </a:t>
            </a:r>
            <a:r>
              <a:rPr lang="nl-NL" dirty="0" err="1"/>
              <a:t>to</a:t>
            </a:r>
            <a:r>
              <a:rPr lang="nl-NL" dirty="0"/>
              <a:t> look at indices in PACE.</a:t>
            </a:r>
          </a:p>
          <a:p>
            <a:endParaRPr lang="nl-NL" dirty="0"/>
          </a:p>
        </p:txBody>
      </p:sp>
    </p:spTree>
    <p:extLst>
      <p:ext uri="{BB962C8B-B14F-4D97-AF65-F5344CB8AC3E}">
        <p14:creationId xmlns:p14="http://schemas.microsoft.com/office/powerpoint/2010/main" val="169674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5B36A8-E3C7-4217-ABDB-0BA44D511E96}"/>
              </a:ext>
            </a:extLst>
          </p:cNvPr>
          <p:cNvSpPr>
            <a:spLocks noGrp="1"/>
          </p:cNvSpPr>
          <p:nvPr>
            <p:ph type="ctrTitle"/>
          </p:nvPr>
        </p:nvSpPr>
        <p:spPr>
          <a:xfrm>
            <a:off x="2317146" y="394335"/>
            <a:ext cx="7557707" cy="1253617"/>
          </a:xfrm>
        </p:spPr>
        <p:txBody>
          <a:bodyPr/>
          <a:lstStyle/>
          <a:p>
            <a:r>
              <a:rPr lang="nl-NL" dirty="0" err="1"/>
              <a:t>Following</a:t>
            </a:r>
            <a:r>
              <a:rPr lang="nl-NL" dirty="0"/>
              <a:t> Steps: </a:t>
            </a:r>
            <a:r>
              <a:rPr lang="nl-NL" dirty="0" err="1"/>
              <a:t>some</a:t>
            </a:r>
            <a:r>
              <a:rPr lang="nl-NL" dirty="0"/>
              <a:t> </a:t>
            </a:r>
            <a:r>
              <a:rPr lang="nl-NL" dirty="0" err="1"/>
              <a:t>ideas</a:t>
            </a:r>
            <a:endParaRPr lang="nl-NL" dirty="0"/>
          </a:p>
        </p:txBody>
      </p:sp>
      <p:sp>
        <p:nvSpPr>
          <p:cNvPr id="3" name="Tijdelijke aanduiding voor tekst 2">
            <a:extLst>
              <a:ext uri="{FF2B5EF4-FFF2-40B4-BE49-F238E27FC236}">
                <a16:creationId xmlns:a16="http://schemas.microsoft.com/office/drawing/2014/main" id="{460CAFE6-242A-4674-8870-4ECB7701CE3A}"/>
              </a:ext>
            </a:extLst>
          </p:cNvPr>
          <p:cNvSpPr>
            <a:spLocks noGrp="1"/>
          </p:cNvSpPr>
          <p:nvPr>
            <p:ph type="body" sz="quarter" idx="10"/>
          </p:nvPr>
        </p:nvSpPr>
        <p:spPr>
          <a:xfrm>
            <a:off x="2317146" y="1021143"/>
            <a:ext cx="7557707" cy="4978400"/>
          </a:xfrm>
        </p:spPr>
        <p:txBody>
          <a:bodyPr/>
          <a:lstStyle/>
          <a:p>
            <a:pPr marL="342900" indent="-342900">
              <a:buFont typeface="Arial" panose="020B0604020202020204" pitchFamily="34" charset="0"/>
              <a:buChar char="•"/>
            </a:pPr>
            <a:r>
              <a:rPr lang="nl-NL" dirty="0" err="1"/>
              <a:t>Other</a:t>
            </a:r>
            <a:r>
              <a:rPr lang="nl-NL" dirty="0"/>
              <a:t> research </a:t>
            </a:r>
            <a:r>
              <a:rPr lang="nl-NL" dirty="0" err="1"/>
              <a:t>questions</a:t>
            </a:r>
            <a:r>
              <a:rPr lang="nl-NL" dirty="0"/>
              <a:t>, </a:t>
            </a:r>
            <a:r>
              <a:rPr lang="nl-NL" dirty="0" err="1"/>
              <a:t>such</a:t>
            </a:r>
            <a:r>
              <a:rPr lang="nl-NL" dirty="0"/>
              <a:t> as </a:t>
            </a:r>
            <a:r>
              <a:rPr lang="nl-NL" dirty="0" err="1"/>
              <a:t>ocean</a:t>
            </a:r>
            <a:r>
              <a:rPr lang="nl-NL" dirty="0"/>
              <a:t> model data.</a:t>
            </a:r>
          </a:p>
          <a:p>
            <a:pPr marL="342900" indent="-342900">
              <a:buFont typeface="Arial" panose="020B0604020202020204" pitchFamily="34" charset="0"/>
              <a:buChar char="•"/>
            </a:pPr>
            <a:r>
              <a:rPr lang="nl-NL" dirty="0"/>
              <a:t>Indices </a:t>
            </a:r>
            <a:r>
              <a:rPr lang="nl-NL" dirty="0" err="1"/>
              <a:t>from</a:t>
            </a:r>
            <a:r>
              <a:rPr lang="nl-NL" dirty="0"/>
              <a:t> PACE ensemble members</a:t>
            </a:r>
          </a:p>
          <a:p>
            <a:pPr marL="342900" indent="-342900">
              <a:buFont typeface="Arial" panose="020B0604020202020204" pitchFamily="34" charset="0"/>
              <a:buChar char="•"/>
            </a:pPr>
            <a:r>
              <a:rPr lang="nl-NL" dirty="0" err="1"/>
              <a:t>Newer</a:t>
            </a:r>
            <a:r>
              <a:rPr lang="nl-NL" dirty="0"/>
              <a:t> ensemble CESM2, IPACE, APACE more, </a:t>
            </a:r>
            <a:r>
              <a:rPr lang="nl-NL" dirty="0" err="1"/>
              <a:t>historical</a:t>
            </a:r>
            <a:r>
              <a:rPr lang="nl-NL" dirty="0"/>
              <a:t> runs (LENS)</a:t>
            </a:r>
          </a:p>
          <a:p>
            <a:pPr marL="342900" indent="-342900">
              <a:buFont typeface="Arial" panose="020B0604020202020204" pitchFamily="34" charset="0"/>
              <a:buChar char="•"/>
            </a:pPr>
            <a:r>
              <a:rPr lang="nl-NL" dirty="0"/>
              <a:t>Meeting </a:t>
            </a:r>
            <a:r>
              <a:rPr lang="nl-NL" dirty="0" err="1"/>
              <a:t>with</a:t>
            </a:r>
            <a:r>
              <a:rPr lang="nl-NL" dirty="0"/>
              <a:t> Paul Holland</a:t>
            </a:r>
          </a:p>
          <a:p>
            <a:pPr marL="342900" indent="-342900">
              <a:buFont typeface="Arial" panose="020B0604020202020204" pitchFamily="34" charset="0"/>
              <a:buChar char="•"/>
            </a:pPr>
            <a:endParaRPr lang="nl-NL" dirty="0"/>
          </a:p>
          <a:p>
            <a:r>
              <a:rPr lang="nl-NL" dirty="0"/>
              <a:t>Extra:</a:t>
            </a:r>
          </a:p>
          <a:p>
            <a:pPr marL="342900" indent="-342900">
              <a:buFont typeface="Arial" panose="020B0604020202020204" pitchFamily="34" charset="0"/>
              <a:buChar char="•"/>
            </a:pPr>
            <a:r>
              <a:rPr lang="nl-NL" dirty="0"/>
              <a:t>Document </a:t>
            </a:r>
            <a:r>
              <a:rPr lang="nl-NL" dirty="0" err="1"/>
              <a:t>with</a:t>
            </a:r>
            <a:r>
              <a:rPr lang="nl-NL" dirty="0"/>
              <a:t> </a:t>
            </a:r>
            <a:r>
              <a:rPr lang="nl-NL" dirty="0" err="1"/>
              <a:t>some</a:t>
            </a:r>
            <a:r>
              <a:rPr lang="nl-NL" dirty="0"/>
              <a:t> </a:t>
            </a:r>
            <a:r>
              <a:rPr lang="nl-NL" dirty="0" err="1"/>
              <a:t>other</a:t>
            </a:r>
            <a:r>
              <a:rPr lang="nl-NL" dirty="0"/>
              <a:t> </a:t>
            </a:r>
            <a:r>
              <a:rPr lang="nl-NL" dirty="0" err="1"/>
              <a:t>things</a:t>
            </a:r>
            <a:r>
              <a:rPr lang="nl-NL" dirty="0"/>
              <a:t> (</a:t>
            </a:r>
            <a:r>
              <a:rPr lang="nl-NL" dirty="0" err="1"/>
              <a:t>Wavelet</a:t>
            </a:r>
            <a:r>
              <a:rPr lang="nl-NL" dirty="0"/>
              <a:t> analysis, PCA)</a:t>
            </a:r>
          </a:p>
          <a:p>
            <a:pPr marL="342900" indent="-342900">
              <a:buFont typeface="Arial" panose="020B0604020202020204" pitchFamily="34" charset="0"/>
              <a:buChar char="•"/>
            </a:pPr>
            <a:r>
              <a:rPr lang="nl-NL" dirty="0"/>
              <a:t>Preliminary </a:t>
            </a:r>
            <a:r>
              <a:rPr lang="nl-NL" dirty="0" err="1"/>
              <a:t>introduction</a:t>
            </a:r>
            <a:endParaRPr lang="nl-NL" dirty="0"/>
          </a:p>
          <a:p>
            <a:pPr marL="342900" indent="-342900">
              <a:buFont typeface="Arial" panose="020B0604020202020204" pitchFamily="34" charset="0"/>
              <a:buChar char="•"/>
            </a:pPr>
            <a:endParaRPr lang="nl-NL" dirty="0"/>
          </a:p>
          <a:p>
            <a:r>
              <a:rPr lang="nl-NL" dirty="0"/>
              <a:t>General points:</a:t>
            </a:r>
          </a:p>
          <a:p>
            <a:pPr marL="342900" indent="-342900">
              <a:buFont typeface="Arial" panose="020B0604020202020204" pitchFamily="34" charset="0"/>
              <a:buChar char="•"/>
            </a:pPr>
            <a:r>
              <a:rPr lang="nl-NL" dirty="0" err="1"/>
              <a:t>Housing</a:t>
            </a:r>
            <a:endParaRPr lang="nl-NL" dirty="0"/>
          </a:p>
          <a:p>
            <a:pPr marL="342900" indent="-342900">
              <a:buFont typeface="Arial" panose="020B0604020202020204" pitchFamily="34" charset="0"/>
              <a:buChar char="•"/>
            </a:pPr>
            <a:r>
              <a:rPr lang="nl-NL" dirty="0"/>
              <a:t>Visa</a:t>
            </a:r>
          </a:p>
          <a:p>
            <a:pPr marL="342900" indent="-342900">
              <a:buFont typeface="Arial" panose="020B0604020202020204" pitchFamily="34" charset="0"/>
              <a:buChar char="•"/>
            </a:pPr>
            <a:endParaRPr lang="nl-NL" dirty="0"/>
          </a:p>
          <a:p>
            <a:pPr marL="342900" indent="-342900">
              <a:buFont typeface="Arial" panose="020B0604020202020204" pitchFamily="34" charset="0"/>
              <a:buChar char="•"/>
            </a:pPr>
            <a:endParaRPr lang="nl-NL" dirty="0"/>
          </a:p>
        </p:txBody>
      </p:sp>
    </p:spTree>
    <p:extLst>
      <p:ext uri="{BB962C8B-B14F-4D97-AF65-F5344CB8AC3E}">
        <p14:creationId xmlns:p14="http://schemas.microsoft.com/office/powerpoint/2010/main" val="3899401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4F1E0C-1B0E-4315-B6C1-3809F32578AE}"/>
              </a:ext>
            </a:extLst>
          </p:cNvPr>
          <p:cNvSpPr>
            <a:spLocks noGrp="1"/>
          </p:cNvSpPr>
          <p:nvPr>
            <p:ph type="title"/>
          </p:nvPr>
        </p:nvSpPr>
        <p:spPr/>
        <p:txBody>
          <a:bodyPr/>
          <a:lstStyle/>
          <a:p>
            <a:r>
              <a:rPr lang="nl-NL" dirty="0"/>
              <a:t>Extra</a:t>
            </a:r>
          </a:p>
        </p:txBody>
      </p:sp>
    </p:spTree>
    <p:extLst>
      <p:ext uri="{BB962C8B-B14F-4D97-AF65-F5344CB8AC3E}">
        <p14:creationId xmlns:p14="http://schemas.microsoft.com/office/powerpoint/2010/main" val="2578458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60BE16-A180-4A8F-83F6-A63D4DEEBE30}"/>
              </a:ext>
            </a:extLst>
          </p:cNvPr>
          <p:cNvSpPr>
            <a:spLocks noGrp="1"/>
          </p:cNvSpPr>
          <p:nvPr>
            <p:ph type="title"/>
          </p:nvPr>
        </p:nvSpPr>
        <p:spPr>
          <a:xfrm>
            <a:off x="4251960" y="2397125"/>
            <a:ext cx="10515600" cy="1325563"/>
          </a:xfrm>
        </p:spPr>
        <p:txBody>
          <a:bodyPr/>
          <a:lstStyle/>
          <a:p>
            <a:r>
              <a:rPr lang="nl-NL" dirty="0"/>
              <a:t>ERA5 data</a:t>
            </a:r>
          </a:p>
        </p:txBody>
      </p:sp>
    </p:spTree>
    <p:extLst>
      <p:ext uri="{BB962C8B-B14F-4D97-AF65-F5344CB8AC3E}">
        <p14:creationId xmlns:p14="http://schemas.microsoft.com/office/powerpoint/2010/main" val="3288658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E9A9690-D52B-47FF-A85C-17E13F3A5E9E}"/>
              </a:ext>
            </a:extLst>
          </p:cNvPr>
          <p:cNvPicPr>
            <a:picLocks noChangeAspect="1"/>
          </p:cNvPicPr>
          <p:nvPr/>
        </p:nvPicPr>
        <p:blipFill rotWithShape="1">
          <a:blip r:embed="rId2"/>
          <a:srcRect l="7416" t="9038" r="8083" b="12444"/>
          <a:stretch/>
        </p:blipFill>
        <p:spPr>
          <a:xfrm>
            <a:off x="0" y="0"/>
            <a:ext cx="7853028" cy="4104640"/>
          </a:xfrm>
          <a:prstGeom prst="rect">
            <a:avLst/>
          </a:prstGeom>
        </p:spPr>
      </p:pic>
      <p:pic>
        <p:nvPicPr>
          <p:cNvPr id="5" name="Afbeelding 4">
            <a:extLst>
              <a:ext uri="{FF2B5EF4-FFF2-40B4-BE49-F238E27FC236}">
                <a16:creationId xmlns:a16="http://schemas.microsoft.com/office/drawing/2014/main" id="{0C08516E-4838-48BC-BBDD-CB8020290A1D}"/>
              </a:ext>
            </a:extLst>
          </p:cNvPr>
          <p:cNvPicPr>
            <a:picLocks noChangeAspect="1"/>
          </p:cNvPicPr>
          <p:nvPr/>
        </p:nvPicPr>
        <p:blipFill rotWithShape="1">
          <a:blip r:embed="rId3"/>
          <a:srcRect l="27666" t="40147" r="43917" b="20445"/>
          <a:stretch/>
        </p:blipFill>
        <p:spPr>
          <a:xfrm>
            <a:off x="6492240" y="2411853"/>
            <a:ext cx="5699760" cy="4446147"/>
          </a:xfrm>
          <a:prstGeom prst="rect">
            <a:avLst/>
          </a:prstGeom>
        </p:spPr>
      </p:pic>
      <p:sp>
        <p:nvSpPr>
          <p:cNvPr id="6" name="Tekstvak 5">
            <a:extLst>
              <a:ext uri="{FF2B5EF4-FFF2-40B4-BE49-F238E27FC236}">
                <a16:creationId xmlns:a16="http://schemas.microsoft.com/office/drawing/2014/main" id="{DAC24841-ECD0-4B15-B844-B57808DCBCC1}"/>
              </a:ext>
            </a:extLst>
          </p:cNvPr>
          <p:cNvSpPr txBox="1"/>
          <p:nvPr/>
        </p:nvSpPr>
        <p:spPr>
          <a:xfrm>
            <a:off x="4866640" y="6488668"/>
            <a:ext cx="3251200" cy="369332"/>
          </a:xfrm>
          <a:prstGeom prst="rect">
            <a:avLst/>
          </a:prstGeom>
          <a:noFill/>
        </p:spPr>
        <p:txBody>
          <a:bodyPr wrap="square" rtlCol="0">
            <a:spAutoFit/>
          </a:bodyPr>
          <a:lstStyle/>
          <a:p>
            <a:r>
              <a:rPr lang="nl-NL" dirty="0" err="1"/>
              <a:t>Fig</a:t>
            </a:r>
            <a:r>
              <a:rPr lang="nl-NL" dirty="0"/>
              <a:t> 2a, Holland et al., 2019</a:t>
            </a:r>
          </a:p>
        </p:txBody>
      </p:sp>
      <p:pic>
        <p:nvPicPr>
          <p:cNvPr id="4" name="Afbeelding 3" descr="Afbeelding met tekst, elektronica, scherm, schermafbeelding&#10;&#10;Automatisch gegenereerde beschrijving">
            <a:extLst>
              <a:ext uri="{FF2B5EF4-FFF2-40B4-BE49-F238E27FC236}">
                <a16:creationId xmlns:a16="http://schemas.microsoft.com/office/drawing/2014/main" id="{4980162B-ED04-4213-A8B0-37BA4F605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4652628" cy="2907892"/>
          </a:xfrm>
          <a:prstGeom prst="rect">
            <a:avLst/>
          </a:prstGeom>
        </p:spPr>
      </p:pic>
      <p:sp>
        <p:nvSpPr>
          <p:cNvPr id="7" name="Tekstvak 6">
            <a:extLst>
              <a:ext uri="{FF2B5EF4-FFF2-40B4-BE49-F238E27FC236}">
                <a16:creationId xmlns:a16="http://schemas.microsoft.com/office/drawing/2014/main" id="{13D4A924-A9D3-4B06-AAB8-10487A530401}"/>
              </a:ext>
            </a:extLst>
          </p:cNvPr>
          <p:cNvSpPr txBox="1"/>
          <p:nvPr/>
        </p:nvSpPr>
        <p:spPr>
          <a:xfrm>
            <a:off x="1030262" y="6305510"/>
            <a:ext cx="3251200" cy="369332"/>
          </a:xfrm>
          <a:prstGeom prst="rect">
            <a:avLst/>
          </a:prstGeom>
          <a:noFill/>
        </p:spPr>
        <p:txBody>
          <a:bodyPr wrap="square" rtlCol="0">
            <a:spAutoFit/>
          </a:bodyPr>
          <a:lstStyle/>
          <a:p>
            <a:r>
              <a:rPr lang="nl-NL" dirty="0"/>
              <a:t>Wikipedia, Windstress</a:t>
            </a:r>
          </a:p>
        </p:txBody>
      </p:sp>
      <p:sp>
        <p:nvSpPr>
          <p:cNvPr id="8" name="Tekstvak 7">
            <a:extLst>
              <a:ext uri="{FF2B5EF4-FFF2-40B4-BE49-F238E27FC236}">
                <a16:creationId xmlns:a16="http://schemas.microsoft.com/office/drawing/2014/main" id="{7FBAEAD5-BBD4-4724-AFBB-145F0BB2E7A2}"/>
              </a:ext>
            </a:extLst>
          </p:cNvPr>
          <p:cNvSpPr txBox="1"/>
          <p:nvPr/>
        </p:nvSpPr>
        <p:spPr>
          <a:xfrm>
            <a:off x="7574307" y="744262"/>
            <a:ext cx="4617693" cy="923330"/>
          </a:xfrm>
          <a:prstGeom prst="rect">
            <a:avLst/>
          </a:prstGeom>
          <a:noFill/>
        </p:spPr>
        <p:txBody>
          <a:bodyPr wrap="square" rtlCol="0">
            <a:spAutoFit/>
          </a:bodyPr>
          <a:lstStyle/>
          <a:p>
            <a:r>
              <a:rPr lang="nl-NL" b="1" dirty="0"/>
              <a:t>PITT </a:t>
            </a:r>
            <a:r>
              <a:rPr lang="nl-NL" b="1" dirty="0" err="1"/>
              <a:t>winds</a:t>
            </a:r>
            <a:r>
              <a:rPr lang="nl-NL" b="1" dirty="0"/>
              <a:t> </a:t>
            </a:r>
            <a:r>
              <a:rPr lang="nl-NL" b="1" dirty="0" err="1"/>
              <a:t>and</a:t>
            </a:r>
            <a:r>
              <a:rPr lang="nl-NL" b="1" dirty="0"/>
              <a:t> </a:t>
            </a:r>
            <a:r>
              <a:rPr lang="nl-NL" b="1" dirty="0" err="1"/>
              <a:t>Climate</a:t>
            </a:r>
            <a:r>
              <a:rPr lang="nl-NL" b="1" dirty="0"/>
              <a:t> Indices</a:t>
            </a:r>
          </a:p>
          <a:p>
            <a:r>
              <a:rPr lang="nl-NL" dirty="0"/>
              <a:t>Wind stress </a:t>
            </a:r>
            <a:r>
              <a:rPr lang="nl-NL" dirty="0" err="1"/>
              <a:t>left</a:t>
            </a:r>
            <a:r>
              <a:rPr lang="nl-NL" dirty="0"/>
              <a:t> out: </a:t>
            </a:r>
            <a:r>
              <a:rPr lang="nl-NL" dirty="0" err="1"/>
              <a:t>very</a:t>
            </a:r>
            <a:r>
              <a:rPr lang="nl-NL" dirty="0"/>
              <a:t> small, in Holland 100N/m^2</a:t>
            </a:r>
            <a:r>
              <a:rPr lang="nl-NL" dirty="0">
                <a:sym typeface="Wingdings" panose="05000000000000000000" pitchFamily="2" charset="2"/>
              </a:rPr>
              <a:t> </a:t>
            </a:r>
            <a:r>
              <a:rPr lang="nl-NL" dirty="0" err="1">
                <a:sym typeface="Wingdings" panose="05000000000000000000" pitchFamily="2" charset="2"/>
              </a:rPr>
              <a:t>mainly</a:t>
            </a:r>
            <a:r>
              <a:rPr lang="nl-NL" dirty="0">
                <a:sym typeface="Wingdings" panose="05000000000000000000" pitchFamily="2" charset="2"/>
              </a:rPr>
              <a:t> ice stress?</a:t>
            </a:r>
            <a:endParaRPr lang="nl-NL" dirty="0"/>
          </a:p>
        </p:txBody>
      </p:sp>
    </p:spTree>
    <p:extLst>
      <p:ext uri="{BB962C8B-B14F-4D97-AF65-F5344CB8AC3E}">
        <p14:creationId xmlns:p14="http://schemas.microsoft.com/office/powerpoint/2010/main" val="758260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976771-60D8-4AF0-9F98-B4715A507F93}"/>
              </a:ext>
            </a:extLst>
          </p:cNvPr>
          <p:cNvSpPr>
            <a:spLocks noGrp="1"/>
          </p:cNvSpPr>
          <p:nvPr>
            <p:ph type="ctrTitle"/>
          </p:nvPr>
        </p:nvSpPr>
        <p:spPr>
          <a:xfrm>
            <a:off x="2042825" y="949709"/>
            <a:ext cx="7557707" cy="1253617"/>
          </a:xfrm>
        </p:spPr>
        <p:txBody>
          <a:bodyPr/>
          <a:lstStyle/>
          <a:p>
            <a:r>
              <a:rPr lang="nl-NL" dirty="0"/>
              <a:t>Content</a:t>
            </a:r>
          </a:p>
        </p:txBody>
      </p:sp>
      <p:sp>
        <p:nvSpPr>
          <p:cNvPr id="3" name="Tijdelijke aanduiding voor tekst 2">
            <a:extLst>
              <a:ext uri="{FF2B5EF4-FFF2-40B4-BE49-F238E27FC236}">
                <a16:creationId xmlns:a16="http://schemas.microsoft.com/office/drawing/2014/main" id="{A450D979-C8C3-43B6-9923-9CFAF79B2FD7}"/>
              </a:ext>
            </a:extLst>
          </p:cNvPr>
          <p:cNvSpPr>
            <a:spLocks noGrp="1"/>
          </p:cNvSpPr>
          <p:nvPr>
            <p:ph type="body" sz="quarter" idx="10"/>
          </p:nvPr>
        </p:nvSpPr>
        <p:spPr>
          <a:xfrm>
            <a:off x="2042824" y="1707342"/>
            <a:ext cx="7557707" cy="2234738"/>
          </a:xfrm>
        </p:spPr>
        <p:txBody>
          <a:bodyPr/>
          <a:lstStyle/>
          <a:p>
            <a:pPr marL="342900" indent="-342900">
              <a:buFont typeface="Arial" panose="020B0604020202020204" pitchFamily="34" charset="0"/>
              <a:buChar char="•"/>
            </a:pPr>
            <a:r>
              <a:rPr lang="nl-NL" dirty="0" err="1"/>
              <a:t>What</a:t>
            </a:r>
            <a:r>
              <a:rPr lang="nl-NL" dirty="0"/>
              <a:t> is special </a:t>
            </a:r>
            <a:r>
              <a:rPr lang="nl-NL" dirty="0" err="1"/>
              <a:t>about</a:t>
            </a:r>
            <a:r>
              <a:rPr lang="nl-NL" dirty="0"/>
              <a:t> </a:t>
            </a:r>
            <a:r>
              <a:rPr lang="nl-NL" dirty="0" err="1"/>
              <a:t>the</a:t>
            </a:r>
            <a:r>
              <a:rPr lang="nl-NL" dirty="0"/>
              <a:t> 1940s ENSO event? </a:t>
            </a:r>
          </a:p>
          <a:p>
            <a:pPr marL="342900" indent="-342900">
              <a:buFont typeface="Arial" panose="020B0604020202020204" pitchFamily="34" charset="0"/>
              <a:buChar char="•"/>
            </a:pPr>
            <a:r>
              <a:rPr lang="nl-NL" dirty="0" err="1"/>
              <a:t>What</a:t>
            </a:r>
            <a:r>
              <a:rPr lang="nl-NL" dirty="0"/>
              <a:t> consensus is </a:t>
            </a:r>
            <a:r>
              <a:rPr lang="nl-NL" dirty="0" err="1"/>
              <a:t>there</a:t>
            </a:r>
            <a:r>
              <a:rPr lang="nl-NL" dirty="0"/>
              <a:t> in PACE </a:t>
            </a:r>
            <a:r>
              <a:rPr lang="nl-NL" dirty="0" err="1"/>
              <a:t>that</a:t>
            </a:r>
            <a:r>
              <a:rPr lang="nl-NL" dirty="0"/>
              <a:t> 1940s </a:t>
            </a:r>
            <a:r>
              <a:rPr lang="nl-NL" dirty="0" err="1"/>
              <a:t>winds</a:t>
            </a:r>
            <a:r>
              <a:rPr lang="nl-NL" dirty="0"/>
              <a:t> are </a:t>
            </a:r>
            <a:r>
              <a:rPr lang="nl-NL" dirty="0" err="1"/>
              <a:t>exceptional</a:t>
            </a:r>
            <a:r>
              <a:rPr lang="nl-NL" dirty="0"/>
              <a:t>?</a:t>
            </a:r>
          </a:p>
          <a:p>
            <a:pPr marL="342900" indent="-342900">
              <a:buFont typeface="Arial" panose="020B0604020202020204" pitchFamily="34" charset="0"/>
              <a:buChar char="•"/>
            </a:pPr>
            <a:r>
              <a:rPr lang="nl-NL" dirty="0"/>
              <a:t>How does </a:t>
            </a:r>
            <a:r>
              <a:rPr lang="nl-NL" dirty="0" err="1"/>
              <a:t>it</a:t>
            </a:r>
            <a:r>
              <a:rPr lang="nl-NL" dirty="0"/>
              <a:t> </a:t>
            </a:r>
            <a:r>
              <a:rPr lang="nl-NL" dirty="0" err="1"/>
              <a:t>compare</a:t>
            </a:r>
            <a:r>
              <a:rPr lang="nl-NL" dirty="0"/>
              <a:t> </a:t>
            </a:r>
            <a:r>
              <a:rPr lang="nl-NL" dirty="0" err="1"/>
              <a:t>with</a:t>
            </a:r>
            <a:r>
              <a:rPr lang="nl-NL" dirty="0"/>
              <a:t> ERA5?</a:t>
            </a:r>
          </a:p>
          <a:p>
            <a:pPr marL="342900" indent="-342900">
              <a:buFont typeface="Arial" panose="020B0604020202020204" pitchFamily="34" charset="0"/>
              <a:buChar char="•"/>
            </a:pPr>
            <a:r>
              <a:rPr lang="nl-NL" dirty="0" err="1"/>
              <a:t>Other</a:t>
            </a:r>
            <a:r>
              <a:rPr lang="nl-NL" dirty="0"/>
              <a:t> </a:t>
            </a:r>
            <a:r>
              <a:rPr lang="nl-NL" dirty="0" err="1"/>
              <a:t>influences</a:t>
            </a:r>
            <a:r>
              <a:rPr lang="nl-NL" dirty="0"/>
              <a:t> </a:t>
            </a:r>
            <a:r>
              <a:rPr lang="nl-NL" dirty="0" err="1"/>
              <a:t>besides</a:t>
            </a:r>
            <a:r>
              <a:rPr lang="nl-NL" dirty="0"/>
              <a:t> ENSO?</a:t>
            </a:r>
          </a:p>
        </p:txBody>
      </p:sp>
    </p:spTree>
    <p:extLst>
      <p:ext uri="{BB962C8B-B14F-4D97-AF65-F5344CB8AC3E}">
        <p14:creationId xmlns:p14="http://schemas.microsoft.com/office/powerpoint/2010/main" val="3561793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5">
            <a:extLst>
              <a:ext uri="{FF2B5EF4-FFF2-40B4-BE49-F238E27FC236}">
                <a16:creationId xmlns:a16="http://schemas.microsoft.com/office/drawing/2014/main" id="{652197BD-60B9-4246-B65F-2D570AFB6325}"/>
              </a:ext>
            </a:extLst>
          </p:cNvPr>
          <p:cNvSpPr txBox="1"/>
          <p:nvPr/>
        </p:nvSpPr>
        <p:spPr>
          <a:xfrm>
            <a:off x="6847840" y="490691"/>
            <a:ext cx="4617693" cy="1477328"/>
          </a:xfrm>
          <a:prstGeom prst="rect">
            <a:avLst/>
          </a:prstGeom>
          <a:noFill/>
        </p:spPr>
        <p:txBody>
          <a:bodyPr wrap="square" rtlCol="0">
            <a:spAutoFit/>
          </a:bodyPr>
          <a:lstStyle/>
          <a:p>
            <a:r>
              <a:rPr lang="nl-NL" b="1" dirty="0" err="1"/>
              <a:t>Correlation</a:t>
            </a:r>
            <a:r>
              <a:rPr lang="nl-NL" b="1" dirty="0"/>
              <a:t> </a:t>
            </a:r>
            <a:r>
              <a:rPr lang="nl-NL" b="1" dirty="0" err="1"/>
              <a:t>between</a:t>
            </a:r>
            <a:r>
              <a:rPr lang="nl-NL" b="1" dirty="0"/>
              <a:t> PITT </a:t>
            </a:r>
            <a:r>
              <a:rPr lang="nl-NL" b="1" dirty="0" err="1"/>
              <a:t>winds</a:t>
            </a:r>
            <a:r>
              <a:rPr lang="nl-NL" b="1" dirty="0"/>
              <a:t> </a:t>
            </a:r>
            <a:r>
              <a:rPr lang="nl-NL" b="1" dirty="0" err="1"/>
              <a:t>and</a:t>
            </a:r>
            <a:r>
              <a:rPr lang="nl-NL" b="1" dirty="0"/>
              <a:t> SSTA (</a:t>
            </a:r>
            <a:r>
              <a:rPr lang="nl-NL" b="1" dirty="0" err="1"/>
              <a:t>from</a:t>
            </a:r>
            <a:r>
              <a:rPr lang="nl-NL" b="1" dirty="0"/>
              <a:t> ERSST)</a:t>
            </a:r>
          </a:p>
          <a:p>
            <a:r>
              <a:rPr lang="nl-NL" dirty="0"/>
              <a:t>Statistical </a:t>
            </a:r>
            <a:r>
              <a:rPr lang="nl-NL" dirty="0" err="1"/>
              <a:t>significance</a:t>
            </a:r>
            <a:r>
              <a:rPr lang="nl-NL" dirty="0"/>
              <a:t> </a:t>
            </a:r>
            <a:r>
              <a:rPr lang="nl-NL" dirty="0" err="1"/>
              <a:t>left</a:t>
            </a:r>
            <a:r>
              <a:rPr lang="nl-NL" dirty="0"/>
              <a:t> out in Holland?</a:t>
            </a:r>
          </a:p>
          <a:p>
            <a:r>
              <a:rPr lang="nl-NL" dirty="0"/>
              <a:t>SSTA </a:t>
            </a:r>
            <a:r>
              <a:rPr lang="nl-NL" dirty="0" err="1"/>
              <a:t>anomaly</a:t>
            </a:r>
            <a:r>
              <a:rPr lang="nl-NL" dirty="0"/>
              <a:t> </a:t>
            </a:r>
            <a:r>
              <a:rPr lang="nl-NL" dirty="0" err="1"/>
              <a:t>corrected</a:t>
            </a:r>
            <a:r>
              <a:rPr lang="nl-NL" dirty="0"/>
              <a:t> </a:t>
            </a:r>
            <a:r>
              <a:rPr lang="nl-NL" dirty="0" err="1"/>
              <a:t>for</a:t>
            </a:r>
            <a:r>
              <a:rPr lang="nl-NL" dirty="0"/>
              <a:t> </a:t>
            </a:r>
            <a:r>
              <a:rPr lang="nl-NL" dirty="0" err="1"/>
              <a:t>climate</a:t>
            </a:r>
            <a:r>
              <a:rPr lang="nl-NL" dirty="0"/>
              <a:t> change?</a:t>
            </a:r>
          </a:p>
          <a:p>
            <a:r>
              <a:rPr lang="nl-NL" dirty="0" err="1"/>
              <a:t>Projection</a:t>
            </a:r>
            <a:r>
              <a:rPr lang="nl-NL" dirty="0"/>
              <a:t> </a:t>
            </a:r>
          </a:p>
        </p:txBody>
      </p:sp>
      <p:pic>
        <p:nvPicPr>
          <p:cNvPr id="8" name="Afbeelding 7">
            <a:extLst>
              <a:ext uri="{FF2B5EF4-FFF2-40B4-BE49-F238E27FC236}">
                <a16:creationId xmlns:a16="http://schemas.microsoft.com/office/drawing/2014/main" id="{7EA2B7F7-BE5C-4906-A930-7B01CC4EB811}"/>
              </a:ext>
            </a:extLst>
          </p:cNvPr>
          <p:cNvPicPr>
            <a:picLocks noChangeAspect="1"/>
          </p:cNvPicPr>
          <p:nvPr/>
        </p:nvPicPr>
        <p:blipFill rotWithShape="1">
          <a:blip r:embed="rId2"/>
          <a:srcRect l="9083" t="15917" r="13083" b="8741"/>
          <a:stretch/>
        </p:blipFill>
        <p:spPr>
          <a:xfrm>
            <a:off x="-1" y="0"/>
            <a:ext cx="6717381" cy="3657600"/>
          </a:xfrm>
          <a:prstGeom prst="rect">
            <a:avLst/>
          </a:prstGeom>
        </p:spPr>
      </p:pic>
      <p:sp>
        <p:nvSpPr>
          <p:cNvPr id="5" name="Tekstvak 4">
            <a:extLst>
              <a:ext uri="{FF2B5EF4-FFF2-40B4-BE49-F238E27FC236}">
                <a16:creationId xmlns:a16="http://schemas.microsoft.com/office/drawing/2014/main" id="{B504D02D-2A48-4AE0-A9D4-65F1D8DD5D2D}"/>
              </a:ext>
            </a:extLst>
          </p:cNvPr>
          <p:cNvSpPr txBox="1"/>
          <p:nvPr/>
        </p:nvSpPr>
        <p:spPr>
          <a:xfrm>
            <a:off x="2021840" y="6051788"/>
            <a:ext cx="3251200" cy="369332"/>
          </a:xfrm>
          <a:prstGeom prst="rect">
            <a:avLst/>
          </a:prstGeom>
          <a:noFill/>
        </p:spPr>
        <p:txBody>
          <a:bodyPr wrap="square" rtlCol="0">
            <a:spAutoFit/>
          </a:bodyPr>
          <a:lstStyle/>
          <a:p>
            <a:r>
              <a:rPr lang="nl-NL" dirty="0" err="1"/>
              <a:t>Fig</a:t>
            </a:r>
            <a:r>
              <a:rPr lang="nl-NL" dirty="0"/>
              <a:t> 2b, Holland et al., 2019</a:t>
            </a:r>
          </a:p>
        </p:txBody>
      </p:sp>
      <p:pic>
        <p:nvPicPr>
          <p:cNvPr id="3" name="Afbeelding 2">
            <a:extLst>
              <a:ext uri="{FF2B5EF4-FFF2-40B4-BE49-F238E27FC236}">
                <a16:creationId xmlns:a16="http://schemas.microsoft.com/office/drawing/2014/main" id="{B0DC0551-347B-481E-850A-0C16D8D38CC5}"/>
              </a:ext>
            </a:extLst>
          </p:cNvPr>
          <p:cNvPicPr>
            <a:picLocks noChangeAspect="1"/>
          </p:cNvPicPr>
          <p:nvPr/>
        </p:nvPicPr>
        <p:blipFill rotWithShape="1">
          <a:blip r:embed="rId3"/>
          <a:srcRect l="48917" t="32000" r="20799" b="25037"/>
          <a:stretch/>
        </p:blipFill>
        <p:spPr>
          <a:xfrm>
            <a:off x="6526425" y="2336800"/>
            <a:ext cx="5665575" cy="4521200"/>
          </a:xfrm>
          <a:prstGeom prst="rect">
            <a:avLst/>
          </a:prstGeom>
        </p:spPr>
      </p:pic>
    </p:spTree>
    <p:extLst>
      <p:ext uri="{BB962C8B-B14F-4D97-AF65-F5344CB8AC3E}">
        <p14:creationId xmlns:p14="http://schemas.microsoft.com/office/powerpoint/2010/main" val="233971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185994DE-24C2-42CC-A2A0-4B570A6CD682}"/>
              </a:ext>
            </a:extLst>
          </p:cNvPr>
          <p:cNvPicPr>
            <a:picLocks noChangeAspect="1"/>
          </p:cNvPicPr>
          <p:nvPr/>
        </p:nvPicPr>
        <p:blipFill rotWithShape="1">
          <a:blip r:embed="rId2"/>
          <a:srcRect l="6342" t="7666" r="5401" b="8678"/>
          <a:stretch/>
        </p:blipFill>
        <p:spPr>
          <a:xfrm>
            <a:off x="1840675" y="1060934"/>
            <a:ext cx="8882704" cy="4736131"/>
          </a:xfrm>
          <a:prstGeom prst="rect">
            <a:avLst/>
          </a:prstGeom>
        </p:spPr>
      </p:pic>
    </p:spTree>
    <p:extLst>
      <p:ext uri="{BB962C8B-B14F-4D97-AF65-F5344CB8AC3E}">
        <p14:creationId xmlns:p14="http://schemas.microsoft.com/office/powerpoint/2010/main" val="2537105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13F3A5C7-DCC0-4779-B326-BC0D1C01A9F1}"/>
              </a:ext>
            </a:extLst>
          </p:cNvPr>
          <p:cNvSpPr txBox="1"/>
          <p:nvPr/>
        </p:nvSpPr>
        <p:spPr>
          <a:xfrm>
            <a:off x="1056640" y="314960"/>
            <a:ext cx="4856480" cy="369332"/>
          </a:xfrm>
          <a:prstGeom prst="rect">
            <a:avLst/>
          </a:prstGeom>
          <a:noFill/>
        </p:spPr>
        <p:txBody>
          <a:bodyPr wrap="square" rtlCol="0">
            <a:spAutoFit/>
          </a:bodyPr>
          <a:lstStyle/>
          <a:p>
            <a:r>
              <a:rPr lang="nl-NL" dirty="0"/>
              <a:t>IPO: index </a:t>
            </a:r>
            <a:r>
              <a:rPr lang="nl-NL" dirty="0" err="1"/>
              <a:t>should</a:t>
            </a:r>
            <a:r>
              <a:rPr lang="nl-NL" dirty="0"/>
              <a:t> </a:t>
            </a:r>
            <a:r>
              <a:rPr lang="nl-NL" dirty="0" err="1"/>
              <a:t>be</a:t>
            </a:r>
            <a:r>
              <a:rPr lang="nl-NL" dirty="0"/>
              <a:t> </a:t>
            </a:r>
            <a:r>
              <a:rPr lang="nl-NL" dirty="0" err="1"/>
              <a:t>based</a:t>
            </a:r>
            <a:r>
              <a:rPr lang="nl-NL" dirty="0"/>
              <a:t> on ERSSTv5</a:t>
            </a:r>
          </a:p>
        </p:txBody>
      </p:sp>
      <p:pic>
        <p:nvPicPr>
          <p:cNvPr id="4" name="Afbeelding 3">
            <a:extLst>
              <a:ext uri="{FF2B5EF4-FFF2-40B4-BE49-F238E27FC236}">
                <a16:creationId xmlns:a16="http://schemas.microsoft.com/office/drawing/2014/main" id="{D71B76F7-6ADF-4C4E-B2D7-93A3C838931E}"/>
              </a:ext>
            </a:extLst>
          </p:cNvPr>
          <p:cNvPicPr>
            <a:picLocks noChangeAspect="1"/>
          </p:cNvPicPr>
          <p:nvPr/>
        </p:nvPicPr>
        <p:blipFill rotWithShape="1">
          <a:blip r:embed="rId2"/>
          <a:srcRect l="7002" t="8445" r="6082" b="10962"/>
          <a:stretch/>
        </p:blipFill>
        <p:spPr>
          <a:xfrm>
            <a:off x="797560" y="1254760"/>
            <a:ext cx="10596880" cy="5527040"/>
          </a:xfrm>
          <a:prstGeom prst="rect">
            <a:avLst/>
          </a:prstGeom>
        </p:spPr>
      </p:pic>
      <p:sp>
        <p:nvSpPr>
          <p:cNvPr id="5" name="Tekstvak 4">
            <a:extLst>
              <a:ext uri="{FF2B5EF4-FFF2-40B4-BE49-F238E27FC236}">
                <a16:creationId xmlns:a16="http://schemas.microsoft.com/office/drawing/2014/main" id="{E9521954-8890-4911-B7AC-4E21BE1EF2B6}"/>
              </a:ext>
            </a:extLst>
          </p:cNvPr>
          <p:cNvSpPr txBox="1"/>
          <p:nvPr/>
        </p:nvSpPr>
        <p:spPr>
          <a:xfrm>
            <a:off x="9182100" y="76200"/>
            <a:ext cx="2604772" cy="1938992"/>
          </a:xfrm>
          <a:prstGeom prst="rect">
            <a:avLst/>
          </a:prstGeom>
          <a:noFill/>
        </p:spPr>
        <p:txBody>
          <a:bodyPr wrap="square" rtlCol="0">
            <a:spAutoFit/>
          </a:bodyPr>
          <a:lstStyle/>
          <a:p>
            <a:r>
              <a:rPr lang="nl-NL" sz="1400" dirty="0" err="1"/>
              <a:t>Henley</a:t>
            </a:r>
            <a:r>
              <a:rPr lang="nl-NL" sz="1400" dirty="0"/>
              <a:t>, B. J., </a:t>
            </a:r>
            <a:r>
              <a:rPr lang="nl-NL" sz="1400" dirty="0" err="1"/>
              <a:t>Gergis</a:t>
            </a:r>
            <a:r>
              <a:rPr lang="nl-NL" sz="1400" dirty="0"/>
              <a:t>, J., </a:t>
            </a:r>
            <a:r>
              <a:rPr lang="nl-NL" sz="1400" dirty="0" err="1"/>
              <a:t>Karoly</a:t>
            </a:r>
            <a:r>
              <a:rPr lang="nl-NL" sz="1400" dirty="0"/>
              <a:t>, D. J., Power, S., Kennedy, J., &amp; </a:t>
            </a:r>
            <a:r>
              <a:rPr lang="nl-NL" sz="1400" dirty="0" err="1"/>
              <a:t>Folland</a:t>
            </a:r>
            <a:r>
              <a:rPr lang="nl-NL" sz="1400" dirty="0"/>
              <a:t>, C. K. (2015). A </a:t>
            </a:r>
            <a:r>
              <a:rPr lang="nl-NL" sz="1400" dirty="0" err="1"/>
              <a:t>tripole</a:t>
            </a:r>
            <a:r>
              <a:rPr lang="nl-NL" sz="1400" dirty="0"/>
              <a:t> index </a:t>
            </a:r>
            <a:r>
              <a:rPr lang="nl-NL" sz="1400" dirty="0" err="1"/>
              <a:t>for</a:t>
            </a:r>
            <a:r>
              <a:rPr lang="nl-NL" sz="1400" dirty="0"/>
              <a:t> </a:t>
            </a:r>
            <a:r>
              <a:rPr lang="nl-NL" sz="1400" dirty="0" err="1"/>
              <a:t>the</a:t>
            </a:r>
            <a:r>
              <a:rPr lang="nl-NL" sz="1400" dirty="0"/>
              <a:t> </a:t>
            </a:r>
            <a:r>
              <a:rPr lang="nl-NL" sz="1400" dirty="0" err="1"/>
              <a:t>interdecadal</a:t>
            </a:r>
            <a:r>
              <a:rPr lang="nl-NL" sz="1400" dirty="0"/>
              <a:t> Pacific </a:t>
            </a:r>
            <a:r>
              <a:rPr lang="nl-NL" sz="1400" dirty="0" err="1"/>
              <a:t>oscillation</a:t>
            </a:r>
            <a:r>
              <a:rPr lang="nl-NL" sz="1400" dirty="0"/>
              <a:t>. </a:t>
            </a:r>
            <a:r>
              <a:rPr lang="nl-NL" sz="1400" i="1" dirty="0" err="1"/>
              <a:t>Climate</a:t>
            </a:r>
            <a:r>
              <a:rPr lang="nl-NL" sz="1400" i="1" dirty="0"/>
              <a:t> Dynamics</a:t>
            </a:r>
            <a:r>
              <a:rPr lang="nl-NL" sz="1400" dirty="0"/>
              <a:t>, </a:t>
            </a:r>
            <a:r>
              <a:rPr lang="nl-NL" sz="1400" i="1" dirty="0"/>
              <a:t>45</a:t>
            </a:r>
            <a:r>
              <a:rPr lang="nl-NL" sz="1400" dirty="0"/>
              <a:t>(11-12), 3077-3090.</a:t>
            </a:r>
          </a:p>
          <a:p>
            <a:endParaRPr lang="nl-NL" dirty="0"/>
          </a:p>
          <a:p>
            <a:endParaRPr lang="nl-NL" dirty="0"/>
          </a:p>
        </p:txBody>
      </p:sp>
    </p:spTree>
    <p:extLst>
      <p:ext uri="{BB962C8B-B14F-4D97-AF65-F5344CB8AC3E}">
        <p14:creationId xmlns:p14="http://schemas.microsoft.com/office/powerpoint/2010/main" val="1383777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788E9042-E342-4C56-9E50-F90207EE7965}"/>
              </a:ext>
            </a:extLst>
          </p:cNvPr>
          <p:cNvPicPr>
            <a:picLocks noChangeAspect="1"/>
          </p:cNvPicPr>
          <p:nvPr/>
        </p:nvPicPr>
        <p:blipFill rotWithShape="1">
          <a:blip r:embed="rId2"/>
          <a:srcRect l="4750" t="8000" r="2833" b="11556"/>
          <a:stretch/>
        </p:blipFill>
        <p:spPr>
          <a:xfrm>
            <a:off x="579120" y="548640"/>
            <a:ext cx="11267440" cy="5516880"/>
          </a:xfrm>
          <a:prstGeom prst="rect">
            <a:avLst/>
          </a:prstGeom>
        </p:spPr>
      </p:pic>
    </p:spTree>
    <p:extLst>
      <p:ext uri="{BB962C8B-B14F-4D97-AF65-F5344CB8AC3E}">
        <p14:creationId xmlns:p14="http://schemas.microsoft.com/office/powerpoint/2010/main" val="350355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ACE5F59-51D7-4F3F-9074-CC0849AB1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10005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6FD4AC-F232-4B65-A6C9-79E2F42D8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446049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ECA1DB9A-6675-4CAB-85FE-9ACD47D40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057058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E146087-595A-4897-A827-555AF805E8D2}"/>
              </a:ext>
            </a:extLst>
          </p:cNvPr>
          <p:cNvPicPr>
            <a:picLocks noChangeAspect="1"/>
          </p:cNvPicPr>
          <p:nvPr/>
        </p:nvPicPr>
        <p:blipFill rotWithShape="1">
          <a:blip r:embed="rId2"/>
          <a:srcRect l="6000" t="8000" r="4667" b="8296"/>
          <a:stretch/>
        </p:blipFill>
        <p:spPr>
          <a:xfrm>
            <a:off x="3451676" y="2251393"/>
            <a:ext cx="8740324" cy="4606607"/>
          </a:xfrm>
          <a:prstGeom prst="rect">
            <a:avLst/>
          </a:prstGeom>
        </p:spPr>
      </p:pic>
      <p:pic>
        <p:nvPicPr>
          <p:cNvPr id="6" name="Afbeelding 5">
            <a:extLst>
              <a:ext uri="{FF2B5EF4-FFF2-40B4-BE49-F238E27FC236}">
                <a16:creationId xmlns:a16="http://schemas.microsoft.com/office/drawing/2014/main" id="{89434398-4CCD-4CC1-B048-118335584B98}"/>
              </a:ext>
            </a:extLst>
          </p:cNvPr>
          <p:cNvPicPr>
            <a:picLocks noChangeAspect="1"/>
          </p:cNvPicPr>
          <p:nvPr/>
        </p:nvPicPr>
        <p:blipFill rotWithShape="1">
          <a:blip r:embed="rId3"/>
          <a:srcRect l="5147" t="15704" r="29834" b="6370"/>
          <a:stretch/>
        </p:blipFill>
        <p:spPr>
          <a:xfrm>
            <a:off x="0" y="61913"/>
            <a:ext cx="4836261" cy="3260407"/>
          </a:xfrm>
          <a:prstGeom prst="rect">
            <a:avLst/>
          </a:prstGeom>
        </p:spPr>
      </p:pic>
      <p:pic>
        <p:nvPicPr>
          <p:cNvPr id="8" name="Afbeelding 7">
            <a:extLst>
              <a:ext uri="{FF2B5EF4-FFF2-40B4-BE49-F238E27FC236}">
                <a16:creationId xmlns:a16="http://schemas.microsoft.com/office/drawing/2014/main" id="{9670E1F3-D028-4139-A6D2-BE0EF71A0E71}"/>
              </a:ext>
            </a:extLst>
          </p:cNvPr>
          <p:cNvPicPr>
            <a:picLocks noChangeAspect="1"/>
          </p:cNvPicPr>
          <p:nvPr/>
        </p:nvPicPr>
        <p:blipFill rotWithShape="1">
          <a:blip r:embed="rId4"/>
          <a:srcRect l="6083" t="7557" r="4250" b="8740"/>
          <a:stretch/>
        </p:blipFill>
        <p:spPr>
          <a:xfrm>
            <a:off x="2746308" y="1962666"/>
            <a:ext cx="9445692" cy="4959866"/>
          </a:xfrm>
          <a:prstGeom prst="rect">
            <a:avLst/>
          </a:prstGeom>
        </p:spPr>
      </p:pic>
      <p:sp>
        <p:nvSpPr>
          <p:cNvPr id="4" name="Tekstvak 3">
            <a:extLst>
              <a:ext uri="{FF2B5EF4-FFF2-40B4-BE49-F238E27FC236}">
                <a16:creationId xmlns:a16="http://schemas.microsoft.com/office/drawing/2014/main" id="{8EC4D173-815F-46B2-A25E-31F719F8CDBF}"/>
              </a:ext>
            </a:extLst>
          </p:cNvPr>
          <p:cNvSpPr txBox="1"/>
          <p:nvPr/>
        </p:nvSpPr>
        <p:spPr>
          <a:xfrm>
            <a:off x="9451155" y="1137920"/>
            <a:ext cx="2286000" cy="369332"/>
          </a:xfrm>
          <a:prstGeom prst="rect">
            <a:avLst/>
          </a:prstGeom>
          <a:noFill/>
        </p:spPr>
        <p:txBody>
          <a:bodyPr wrap="square" rtlCol="0">
            <a:spAutoFit/>
          </a:bodyPr>
          <a:lstStyle/>
          <a:p>
            <a:r>
              <a:rPr lang="nl-NL" dirty="0"/>
              <a:t>How </a:t>
            </a:r>
            <a:r>
              <a:rPr lang="nl-NL" dirty="0" err="1"/>
              <a:t>to</a:t>
            </a:r>
            <a:r>
              <a:rPr lang="nl-NL" dirty="0"/>
              <a:t> </a:t>
            </a:r>
            <a:r>
              <a:rPr lang="nl-NL" dirty="0" err="1"/>
              <a:t>normalize</a:t>
            </a:r>
            <a:r>
              <a:rPr lang="nl-NL" dirty="0"/>
              <a:t>?</a:t>
            </a:r>
          </a:p>
        </p:txBody>
      </p:sp>
    </p:spTree>
    <p:extLst>
      <p:ext uri="{BB962C8B-B14F-4D97-AF65-F5344CB8AC3E}">
        <p14:creationId xmlns:p14="http://schemas.microsoft.com/office/powerpoint/2010/main" val="1866427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2B8C5D0A-9BA6-4625-B79B-760A4F89390E}"/>
              </a:ext>
            </a:extLst>
          </p:cNvPr>
          <p:cNvPicPr>
            <a:picLocks noChangeAspect="1"/>
          </p:cNvPicPr>
          <p:nvPr/>
        </p:nvPicPr>
        <p:blipFill rotWithShape="1">
          <a:blip r:embed="rId2"/>
          <a:srcRect l="4333" t="13777" r="32751" b="5482"/>
          <a:stretch/>
        </p:blipFill>
        <p:spPr>
          <a:xfrm>
            <a:off x="0" y="66040"/>
            <a:ext cx="4658779" cy="3362960"/>
          </a:xfrm>
          <a:prstGeom prst="rect">
            <a:avLst/>
          </a:prstGeom>
        </p:spPr>
      </p:pic>
      <p:pic>
        <p:nvPicPr>
          <p:cNvPr id="3" name="Afbeelding 2">
            <a:extLst>
              <a:ext uri="{FF2B5EF4-FFF2-40B4-BE49-F238E27FC236}">
                <a16:creationId xmlns:a16="http://schemas.microsoft.com/office/drawing/2014/main" id="{C7AE5E85-CC71-4E90-99DB-0AE71CC0DC04}"/>
              </a:ext>
            </a:extLst>
          </p:cNvPr>
          <p:cNvPicPr>
            <a:picLocks noChangeAspect="1"/>
          </p:cNvPicPr>
          <p:nvPr/>
        </p:nvPicPr>
        <p:blipFill rotWithShape="1">
          <a:blip r:embed="rId3"/>
          <a:srcRect l="7334" t="8296" r="5416" b="7852"/>
          <a:stretch/>
        </p:blipFill>
        <p:spPr>
          <a:xfrm>
            <a:off x="3415107" y="2103120"/>
            <a:ext cx="8776894" cy="4744720"/>
          </a:xfrm>
          <a:prstGeom prst="rect">
            <a:avLst/>
          </a:prstGeom>
        </p:spPr>
      </p:pic>
    </p:spTree>
    <p:extLst>
      <p:ext uri="{BB962C8B-B14F-4D97-AF65-F5344CB8AC3E}">
        <p14:creationId xmlns:p14="http://schemas.microsoft.com/office/powerpoint/2010/main" val="16305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5067DBB3-D905-4BAA-A927-4CCD4F62A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004" y="0"/>
            <a:ext cx="7172960" cy="4009883"/>
          </a:xfrm>
          <a:prstGeom prst="rect">
            <a:avLst/>
          </a:prstGeom>
        </p:spPr>
      </p:pic>
      <p:pic>
        <p:nvPicPr>
          <p:cNvPr id="3" name="Afbeelding 2">
            <a:extLst>
              <a:ext uri="{FF2B5EF4-FFF2-40B4-BE49-F238E27FC236}">
                <a16:creationId xmlns:a16="http://schemas.microsoft.com/office/drawing/2014/main" id="{6529FA17-C0A5-46AD-8084-FA2A0E2B3301}"/>
              </a:ext>
            </a:extLst>
          </p:cNvPr>
          <p:cNvPicPr>
            <a:picLocks noChangeAspect="1"/>
          </p:cNvPicPr>
          <p:nvPr/>
        </p:nvPicPr>
        <p:blipFill rotWithShape="1">
          <a:blip r:embed="rId3"/>
          <a:srcRect l="36584" t="36444" r="37583" b="30815"/>
          <a:stretch/>
        </p:blipFill>
        <p:spPr>
          <a:xfrm>
            <a:off x="7413324" y="3429000"/>
            <a:ext cx="4778676" cy="3406734"/>
          </a:xfrm>
          <a:prstGeom prst="rect">
            <a:avLst/>
          </a:prstGeom>
        </p:spPr>
      </p:pic>
      <p:sp>
        <p:nvSpPr>
          <p:cNvPr id="4" name="Tekstvak 3">
            <a:extLst>
              <a:ext uri="{FF2B5EF4-FFF2-40B4-BE49-F238E27FC236}">
                <a16:creationId xmlns:a16="http://schemas.microsoft.com/office/drawing/2014/main" id="{0A3CC7AB-52F4-4951-B2FB-591E80583B4A}"/>
              </a:ext>
            </a:extLst>
          </p:cNvPr>
          <p:cNvSpPr txBox="1"/>
          <p:nvPr/>
        </p:nvSpPr>
        <p:spPr>
          <a:xfrm>
            <a:off x="8436276" y="3304970"/>
            <a:ext cx="2885440" cy="369332"/>
          </a:xfrm>
          <a:prstGeom prst="rect">
            <a:avLst/>
          </a:prstGeom>
          <a:noFill/>
        </p:spPr>
        <p:txBody>
          <a:bodyPr wrap="square" rtlCol="0">
            <a:spAutoFit/>
          </a:bodyPr>
          <a:lstStyle/>
          <a:p>
            <a:r>
              <a:rPr lang="nl-NL" dirty="0" err="1"/>
              <a:t>Fig</a:t>
            </a:r>
            <a:r>
              <a:rPr lang="nl-NL" dirty="0"/>
              <a:t> 1A </a:t>
            </a:r>
            <a:r>
              <a:rPr lang="nl-NL" dirty="0" err="1"/>
              <a:t>Naughten</a:t>
            </a:r>
            <a:r>
              <a:rPr lang="nl-NL" dirty="0"/>
              <a:t> (concept)</a:t>
            </a:r>
          </a:p>
        </p:txBody>
      </p:sp>
      <p:pic>
        <p:nvPicPr>
          <p:cNvPr id="6" name="Afbeelding 5">
            <a:extLst>
              <a:ext uri="{FF2B5EF4-FFF2-40B4-BE49-F238E27FC236}">
                <a16:creationId xmlns:a16="http://schemas.microsoft.com/office/drawing/2014/main" id="{68BE2C9E-F67B-4DAD-A8F8-50275EB73A61}"/>
              </a:ext>
            </a:extLst>
          </p:cNvPr>
          <p:cNvPicPr>
            <a:picLocks noChangeAspect="1"/>
          </p:cNvPicPr>
          <p:nvPr/>
        </p:nvPicPr>
        <p:blipFill rotWithShape="1">
          <a:blip r:embed="rId4"/>
          <a:srcRect l="29833" t="37185" r="16333" b="40593"/>
          <a:stretch/>
        </p:blipFill>
        <p:spPr>
          <a:xfrm>
            <a:off x="0" y="4402617"/>
            <a:ext cx="6609443" cy="1916903"/>
          </a:xfrm>
          <a:prstGeom prst="rect">
            <a:avLst/>
          </a:prstGeom>
        </p:spPr>
      </p:pic>
      <p:sp>
        <p:nvSpPr>
          <p:cNvPr id="7" name="Tekstvak 6">
            <a:extLst>
              <a:ext uri="{FF2B5EF4-FFF2-40B4-BE49-F238E27FC236}">
                <a16:creationId xmlns:a16="http://schemas.microsoft.com/office/drawing/2014/main" id="{43A6F7ED-AB19-45A7-B920-13A2F81EBEAC}"/>
              </a:ext>
            </a:extLst>
          </p:cNvPr>
          <p:cNvSpPr txBox="1"/>
          <p:nvPr/>
        </p:nvSpPr>
        <p:spPr>
          <a:xfrm>
            <a:off x="1862001" y="4138391"/>
            <a:ext cx="2885440" cy="369332"/>
          </a:xfrm>
          <a:prstGeom prst="rect">
            <a:avLst/>
          </a:prstGeom>
          <a:noFill/>
        </p:spPr>
        <p:txBody>
          <a:bodyPr wrap="square" rtlCol="0">
            <a:spAutoFit/>
          </a:bodyPr>
          <a:lstStyle/>
          <a:p>
            <a:r>
              <a:rPr lang="nl-NL" dirty="0" err="1"/>
              <a:t>Fig</a:t>
            </a:r>
            <a:r>
              <a:rPr lang="nl-NL" dirty="0"/>
              <a:t> 3A Holland et al., 2019</a:t>
            </a:r>
          </a:p>
        </p:txBody>
      </p:sp>
    </p:spTree>
    <p:extLst>
      <p:ext uri="{BB962C8B-B14F-4D97-AF65-F5344CB8AC3E}">
        <p14:creationId xmlns:p14="http://schemas.microsoft.com/office/powerpoint/2010/main" val="111304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142486-B888-4FA4-A24B-EB3304DA7463}"/>
              </a:ext>
            </a:extLst>
          </p:cNvPr>
          <p:cNvSpPr>
            <a:spLocks noGrp="1"/>
          </p:cNvSpPr>
          <p:nvPr>
            <p:ph type="title"/>
          </p:nvPr>
        </p:nvSpPr>
        <p:spPr>
          <a:xfrm>
            <a:off x="1224280" y="2550161"/>
            <a:ext cx="10439400" cy="2818448"/>
          </a:xfrm>
        </p:spPr>
        <p:txBody>
          <a:bodyPr>
            <a:normAutofit/>
          </a:bodyPr>
          <a:lstStyle/>
          <a:p>
            <a:r>
              <a:rPr lang="en-US" sz="4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What made 1940s El Niño event different?</a:t>
            </a:r>
            <a:endParaRPr lang="nl-NL"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7018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AFA5EDE4-14D1-41AB-AAFD-7FED8342B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320113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775191C-66CE-4F0E-9419-3229F621F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123" y="508000"/>
            <a:ext cx="8997754" cy="4887770"/>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64DE274F-59B1-4E14-98B9-58E48D6F2652}"/>
              </a:ext>
            </a:extLst>
          </p:cNvPr>
          <p:cNvSpPr txBox="1"/>
          <p:nvPr/>
        </p:nvSpPr>
        <p:spPr>
          <a:xfrm>
            <a:off x="1864360" y="5888335"/>
            <a:ext cx="8463280" cy="461665"/>
          </a:xfrm>
          <a:prstGeom prst="rect">
            <a:avLst/>
          </a:prstGeom>
          <a:noFill/>
        </p:spPr>
        <p:txBody>
          <a:bodyPr wrap="square" rtlCol="0">
            <a:spAutoFit/>
          </a:bodyPr>
          <a:lstStyle/>
          <a:p>
            <a:pPr marL="457200" indent="-457200">
              <a:buFont typeface="Arial" panose="020B0604020202020204" pitchFamily="34" charset="0"/>
              <a:buChar char="•"/>
            </a:pPr>
            <a:r>
              <a:rPr lang="nl-NL" sz="2400" dirty="0" err="1"/>
              <a:t>One</a:t>
            </a:r>
            <a:r>
              <a:rPr lang="nl-NL" sz="2400" dirty="0"/>
              <a:t> or </a:t>
            </a:r>
            <a:r>
              <a:rPr lang="nl-NL" sz="2400" dirty="0" err="1"/>
              <a:t>two</a:t>
            </a:r>
            <a:r>
              <a:rPr lang="nl-NL" sz="2400" dirty="0"/>
              <a:t> </a:t>
            </a:r>
            <a:r>
              <a:rPr lang="nl-NL" sz="2400" dirty="0" err="1"/>
              <a:t>seperate</a:t>
            </a:r>
            <a:r>
              <a:rPr lang="nl-NL" sz="2400" dirty="0"/>
              <a:t> events? Depends on index</a:t>
            </a:r>
          </a:p>
        </p:txBody>
      </p:sp>
    </p:spTree>
    <p:extLst>
      <p:ext uri="{BB962C8B-B14F-4D97-AF65-F5344CB8AC3E}">
        <p14:creationId xmlns:p14="http://schemas.microsoft.com/office/powerpoint/2010/main" val="1023857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B077465-9C97-4684-BC53-F97B58657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7" y="0"/>
            <a:ext cx="10487025" cy="5476875"/>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2ECAF4D6-BCFA-447D-A226-CBDFB8428FDE}"/>
              </a:ext>
            </a:extLst>
          </p:cNvPr>
          <p:cNvSpPr txBox="1"/>
          <p:nvPr/>
        </p:nvSpPr>
        <p:spPr>
          <a:xfrm>
            <a:off x="1864360" y="5888335"/>
            <a:ext cx="8463280" cy="461665"/>
          </a:xfrm>
          <a:prstGeom prst="rect">
            <a:avLst/>
          </a:prstGeom>
          <a:noFill/>
        </p:spPr>
        <p:txBody>
          <a:bodyPr wrap="square" rtlCol="0">
            <a:spAutoFit/>
          </a:bodyPr>
          <a:lstStyle/>
          <a:p>
            <a:pPr marL="457200" indent="-457200">
              <a:buFont typeface="Arial" panose="020B0604020202020204" pitchFamily="34" charset="0"/>
              <a:buChar char="•"/>
            </a:pPr>
            <a:r>
              <a:rPr lang="nl-NL" sz="2400" dirty="0" err="1"/>
              <a:t>One</a:t>
            </a:r>
            <a:r>
              <a:rPr lang="nl-NL" sz="2400" dirty="0"/>
              <a:t> or </a:t>
            </a:r>
            <a:r>
              <a:rPr lang="nl-NL" sz="2400" dirty="0" err="1"/>
              <a:t>two</a:t>
            </a:r>
            <a:r>
              <a:rPr lang="nl-NL" sz="2400" dirty="0"/>
              <a:t> </a:t>
            </a:r>
            <a:r>
              <a:rPr lang="nl-NL" sz="2400" dirty="0" err="1"/>
              <a:t>seperate</a:t>
            </a:r>
            <a:r>
              <a:rPr lang="nl-NL" sz="2400" dirty="0"/>
              <a:t> events? Depends on index</a:t>
            </a:r>
          </a:p>
        </p:txBody>
      </p:sp>
    </p:spTree>
    <p:extLst>
      <p:ext uri="{BB962C8B-B14F-4D97-AF65-F5344CB8AC3E}">
        <p14:creationId xmlns:p14="http://schemas.microsoft.com/office/powerpoint/2010/main" val="1737543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E36B886-7711-4EAC-93CC-0BF005B4C3BC}"/>
              </a:ext>
            </a:extLst>
          </p:cNvPr>
          <p:cNvPicPr>
            <a:picLocks noChangeAspect="1"/>
          </p:cNvPicPr>
          <p:nvPr/>
        </p:nvPicPr>
        <p:blipFill rotWithShape="1">
          <a:blip r:embed="rId2"/>
          <a:srcRect l="7416" t="8889" r="6333" b="35704"/>
          <a:stretch/>
        </p:blipFill>
        <p:spPr>
          <a:xfrm>
            <a:off x="1141826" y="3332480"/>
            <a:ext cx="10515600" cy="3799840"/>
          </a:xfrm>
          <a:prstGeom prst="rect">
            <a:avLst/>
          </a:prstGeom>
        </p:spPr>
      </p:pic>
      <p:pic>
        <p:nvPicPr>
          <p:cNvPr id="5" name="Afbeelding 4">
            <a:extLst>
              <a:ext uri="{FF2B5EF4-FFF2-40B4-BE49-F238E27FC236}">
                <a16:creationId xmlns:a16="http://schemas.microsoft.com/office/drawing/2014/main" id="{8FC44A67-EF7C-492F-A00F-6A949BA0FB32}"/>
              </a:ext>
            </a:extLst>
          </p:cNvPr>
          <p:cNvPicPr>
            <a:picLocks noChangeAspect="1"/>
          </p:cNvPicPr>
          <p:nvPr/>
        </p:nvPicPr>
        <p:blipFill rotWithShape="1">
          <a:blip r:embed="rId3"/>
          <a:srcRect l="7918" t="7851" r="6875" b="13186"/>
          <a:stretch/>
        </p:blipFill>
        <p:spPr>
          <a:xfrm>
            <a:off x="3203134" y="0"/>
            <a:ext cx="6392985" cy="3332480"/>
          </a:xfrm>
          <a:prstGeom prst="rect">
            <a:avLst/>
          </a:prstGeom>
        </p:spPr>
      </p:pic>
    </p:spTree>
    <p:extLst>
      <p:ext uri="{BB962C8B-B14F-4D97-AF65-F5344CB8AC3E}">
        <p14:creationId xmlns:p14="http://schemas.microsoft.com/office/powerpoint/2010/main" val="277258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9743DF9-F374-4F3D-BE56-AEC83A9DCCD4}"/>
              </a:ext>
            </a:extLst>
          </p:cNvPr>
          <p:cNvPicPr>
            <a:picLocks noChangeAspect="1"/>
          </p:cNvPicPr>
          <p:nvPr/>
        </p:nvPicPr>
        <p:blipFill rotWithShape="1">
          <a:blip r:embed="rId2"/>
          <a:srcRect l="4915" t="10074" r="5000" b="9482"/>
          <a:stretch/>
        </p:blipFill>
        <p:spPr>
          <a:xfrm>
            <a:off x="1465566" y="0"/>
            <a:ext cx="9260868" cy="4651851"/>
          </a:xfrm>
          <a:prstGeom prst="rect">
            <a:avLst/>
          </a:prstGeom>
        </p:spPr>
      </p:pic>
      <p:sp>
        <p:nvSpPr>
          <p:cNvPr id="4" name="Tekstvak 3">
            <a:extLst>
              <a:ext uri="{FF2B5EF4-FFF2-40B4-BE49-F238E27FC236}">
                <a16:creationId xmlns:a16="http://schemas.microsoft.com/office/drawing/2014/main" id="{EDD2B0AC-5D43-41EA-94B4-EDC98C7B86F8}"/>
              </a:ext>
            </a:extLst>
          </p:cNvPr>
          <p:cNvSpPr txBox="1"/>
          <p:nvPr/>
        </p:nvSpPr>
        <p:spPr>
          <a:xfrm>
            <a:off x="613367" y="4999530"/>
            <a:ext cx="11334793" cy="1631216"/>
          </a:xfrm>
          <a:prstGeom prst="rect">
            <a:avLst/>
          </a:prstGeom>
          <a:noFill/>
        </p:spPr>
        <p:txBody>
          <a:bodyPr wrap="square" rtlCol="0">
            <a:spAutoFit/>
          </a:bodyPr>
          <a:lstStyle/>
          <a:p>
            <a:pPr marL="285750" indent="-285750">
              <a:buFont typeface="Arial" panose="020B0604020202020204" pitchFamily="34" charset="0"/>
              <a:buChar char="•"/>
            </a:pPr>
            <a:r>
              <a:rPr lang="en-US" sz="2000" b="0" dirty="0">
                <a:effectLst/>
                <a:latin typeface="Calibri" panose="020F0502020204030204" pitchFamily="34" charset="0"/>
              </a:rPr>
              <a:t>ONI over threshold of 0.5 for a minimal duration of 5 months (NOAA definition). </a:t>
            </a:r>
            <a:br>
              <a:rPr lang="en-US" sz="2000" b="0" dirty="0">
                <a:effectLst/>
                <a:latin typeface="Calibri" panose="020F0502020204030204" pitchFamily="34" charset="0"/>
              </a:rPr>
            </a:br>
            <a:endParaRPr lang="en-US" sz="2000" b="0" dirty="0">
              <a:effectLst/>
              <a:latin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rPr>
              <a:t>T</a:t>
            </a:r>
            <a:r>
              <a:rPr lang="en-US" sz="2000" b="0" dirty="0">
                <a:effectLst/>
                <a:latin typeface="Calibri" panose="020F0502020204030204" pitchFamily="34" charset="0"/>
              </a:rPr>
              <a:t>ime in months since the start of the detection. </a:t>
            </a:r>
            <a:br>
              <a:rPr lang="en-US" sz="2000" b="0" dirty="0">
                <a:effectLst/>
                <a:latin typeface="Calibri" panose="020F0502020204030204" pitchFamily="34" charset="0"/>
              </a:rPr>
            </a:br>
            <a:endParaRPr lang="en-US" sz="2000" b="0" dirty="0">
              <a:effectLst/>
              <a:latin typeface="Calibri" panose="020F0502020204030204" pitchFamily="34" charset="0"/>
            </a:endParaRPr>
          </a:p>
          <a:p>
            <a:pPr marL="285750" indent="-285750">
              <a:buFont typeface="Arial" panose="020B0604020202020204" pitchFamily="34" charset="0"/>
              <a:buChar char="•"/>
            </a:pPr>
            <a:r>
              <a:rPr lang="en-US" sz="2000" b="0" dirty="0">
                <a:effectLst/>
                <a:latin typeface="Calibri" panose="020F0502020204030204" pitchFamily="34" charset="0"/>
              </a:rPr>
              <a:t>Blue line shows the 1940 event</a:t>
            </a:r>
            <a:r>
              <a:rPr lang="en-US" sz="2000" dirty="0">
                <a:latin typeface="Calibri" panose="020F0502020204030204" pitchFamily="34" charset="0"/>
              </a:rPr>
              <a:t>.</a:t>
            </a:r>
            <a:endParaRPr lang="nl-NL" sz="2000" dirty="0"/>
          </a:p>
        </p:txBody>
      </p:sp>
      <p:sp>
        <p:nvSpPr>
          <p:cNvPr id="2" name="Rechthoek 1">
            <a:extLst>
              <a:ext uri="{FF2B5EF4-FFF2-40B4-BE49-F238E27FC236}">
                <a16:creationId xmlns:a16="http://schemas.microsoft.com/office/drawing/2014/main" id="{06AFCD83-95A1-44FE-9851-3CF32E27C68C}"/>
              </a:ext>
            </a:extLst>
          </p:cNvPr>
          <p:cNvSpPr/>
          <p:nvPr/>
        </p:nvSpPr>
        <p:spPr>
          <a:xfrm>
            <a:off x="1905000" y="2397760"/>
            <a:ext cx="172720" cy="193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6CD35A22-C671-4C16-85E6-8A8A4C747B4F}"/>
              </a:ext>
            </a:extLst>
          </p:cNvPr>
          <p:cNvSpPr/>
          <p:nvPr/>
        </p:nvSpPr>
        <p:spPr>
          <a:xfrm>
            <a:off x="3566160" y="304800"/>
            <a:ext cx="127000" cy="111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7212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2BDA729-CA65-4527-86BD-64C76BD4D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114" y="82194"/>
            <a:ext cx="10301258" cy="4982966"/>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98A71DBD-31D8-4E40-A73F-AC0BECC8BB60}"/>
              </a:ext>
            </a:extLst>
          </p:cNvPr>
          <p:cNvSpPr txBox="1"/>
          <p:nvPr/>
        </p:nvSpPr>
        <p:spPr>
          <a:xfrm>
            <a:off x="1984103" y="5631180"/>
            <a:ext cx="8463280" cy="461665"/>
          </a:xfrm>
          <a:prstGeom prst="rect">
            <a:avLst/>
          </a:prstGeom>
          <a:noFill/>
        </p:spPr>
        <p:txBody>
          <a:bodyPr wrap="square" rtlCol="0">
            <a:spAutoFit/>
          </a:bodyPr>
          <a:lstStyle/>
          <a:p>
            <a:r>
              <a:rPr lang="nl-NL" sz="2400" dirty="0" err="1"/>
              <a:t>Longest</a:t>
            </a:r>
            <a:r>
              <a:rPr lang="nl-NL" sz="2400" dirty="0"/>
              <a:t> event: </a:t>
            </a:r>
            <a:r>
              <a:rPr lang="nl-NL" sz="2400" dirty="0" err="1"/>
              <a:t>not</a:t>
            </a:r>
            <a:r>
              <a:rPr lang="nl-NL" sz="2400" dirty="0"/>
              <a:t> </a:t>
            </a:r>
            <a:r>
              <a:rPr lang="nl-NL" sz="2400" dirty="0" err="1"/>
              <a:t>sensitive</a:t>
            </a:r>
            <a:r>
              <a:rPr lang="nl-NL" sz="2400" dirty="0"/>
              <a:t> </a:t>
            </a:r>
            <a:r>
              <a:rPr lang="nl-NL" sz="2400" dirty="0" err="1"/>
              <a:t>to</a:t>
            </a:r>
            <a:r>
              <a:rPr lang="nl-NL" sz="2400" dirty="0"/>
              <a:t> </a:t>
            </a:r>
            <a:r>
              <a:rPr lang="nl-NL" sz="2400" dirty="0" err="1"/>
              <a:t>threshold</a:t>
            </a:r>
            <a:r>
              <a:rPr lang="nl-NL" sz="2400" dirty="0"/>
              <a:t> </a:t>
            </a:r>
            <a:r>
              <a:rPr lang="nl-NL" sz="2400" dirty="0" err="1"/>
              <a:t>and</a:t>
            </a:r>
            <a:r>
              <a:rPr lang="nl-NL" sz="2400" dirty="0"/>
              <a:t> min. </a:t>
            </a:r>
            <a:r>
              <a:rPr lang="nl-NL" sz="2400" dirty="0" err="1"/>
              <a:t>duration</a:t>
            </a:r>
            <a:endParaRPr lang="nl-NL" sz="2400" dirty="0"/>
          </a:p>
        </p:txBody>
      </p:sp>
    </p:spTree>
    <p:extLst>
      <p:ext uri="{BB962C8B-B14F-4D97-AF65-F5344CB8AC3E}">
        <p14:creationId xmlns:p14="http://schemas.microsoft.com/office/powerpoint/2010/main" val="314671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E2972505-B984-4A27-B638-422CE849D0EF}"/>
              </a:ext>
            </a:extLst>
          </p:cNvPr>
          <p:cNvPicPr>
            <a:picLocks noChangeAspect="1"/>
          </p:cNvPicPr>
          <p:nvPr/>
        </p:nvPicPr>
        <p:blipFill rotWithShape="1">
          <a:blip r:embed="rId2"/>
          <a:srcRect l="6334" t="10518" r="5250" b="11852"/>
          <a:stretch/>
        </p:blipFill>
        <p:spPr>
          <a:xfrm>
            <a:off x="230391" y="0"/>
            <a:ext cx="11731217" cy="5793740"/>
          </a:xfrm>
          <a:prstGeom prst="rect">
            <a:avLst/>
          </a:prstGeom>
        </p:spPr>
      </p:pic>
      <p:sp>
        <p:nvSpPr>
          <p:cNvPr id="2" name="Tekstvak 1">
            <a:extLst>
              <a:ext uri="{FF2B5EF4-FFF2-40B4-BE49-F238E27FC236}">
                <a16:creationId xmlns:a16="http://schemas.microsoft.com/office/drawing/2014/main" id="{4B75030C-BC57-4A77-BD20-8EF5BAB09FCE}"/>
              </a:ext>
            </a:extLst>
          </p:cNvPr>
          <p:cNvSpPr txBox="1"/>
          <p:nvPr/>
        </p:nvSpPr>
        <p:spPr>
          <a:xfrm>
            <a:off x="2357120" y="5793740"/>
            <a:ext cx="8463280" cy="830997"/>
          </a:xfrm>
          <a:prstGeom prst="rect">
            <a:avLst/>
          </a:prstGeom>
          <a:noFill/>
        </p:spPr>
        <p:txBody>
          <a:bodyPr wrap="square" rtlCol="0">
            <a:spAutoFit/>
          </a:bodyPr>
          <a:lstStyle/>
          <a:p>
            <a:pPr marL="457200" indent="-457200">
              <a:buFont typeface="Arial" panose="020B0604020202020204" pitchFamily="34" charset="0"/>
              <a:buChar char="•"/>
            </a:pPr>
            <a:r>
              <a:rPr lang="nl-NL" sz="2400" dirty="0" err="1"/>
              <a:t>One</a:t>
            </a:r>
            <a:r>
              <a:rPr lang="nl-NL" sz="2400" dirty="0"/>
              <a:t> or </a:t>
            </a:r>
            <a:r>
              <a:rPr lang="nl-NL" sz="2400" dirty="0" err="1"/>
              <a:t>two</a:t>
            </a:r>
            <a:r>
              <a:rPr lang="nl-NL" sz="2400" dirty="0"/>
              <a:t> </a:t>
            </a:r>
            <a:r>
              <a:rPr lang="nl-NL" sz="2400" dirty="0" err="1"/>
              <a:t>seperate</a:t>
            </a:r>
            <a:r>
              <a:rPr lang="nl-NL" sz="2400" dirty="0"/>
              <a:t> events? Depends on </a:t>
            </a:r>
            <a:r>
              <a:rPr lang="nl-NL" sz="2400" dirty="0" err="1"/>
              <a:t>which</a:t>
            </a:r>
            <a:r>
              <a:rPr lang="nl-NL" sz="2400" dirty="0"/>
              <a:t> SST </a:t>
            </a:r>
            <a:r>
              <a:rPr lang="nl-NL" sz="2400" dirty="0" err="1"/>
              <a:t>reconstruction</a:t>
            </a:r>
            <a:r>
              <a:rPr lang="nl-NL" sz="2400" dirty="0"/>
              <a:t> is </a:t>
            </a:r>
            <a:r>
              <a:rPr lang="nl-NL" sz="2400" dirty="0" err="1"/>
              <a:t>used</a:t>
            </a:r>
            <a:endParaRPr lang="nl-NL" sz="2400" dirty="0"/>
          </a:p>
        </p:txBody>
      </p:sp>
      <p:sp>
        <p:nvSpPr>
          <p:cNvPr id="4" name="Tekstvak 3">
            <a:extLst>
              <a:ext uri="{FF2B5EF4-FFF2-40B4-BE49-F238E27FC236}">
                <a16:creationId xmlns:a16="http://schemas.microsoft.com/office/drawing/2014/main" id="{B5C16B41-AC7F-4A06-A38E-24CE74F32FD7}"/>
              </a:ext>
            </a:extLst>
          </p:cNvPr>
          <p:cNvSpPr txBox="1"/>
          <p:nvPr/>
        </p:nvSpPr>
        <p:spPr>
          <a:xfrm rot="16200000">
            <a:off x="365761" y="2529839"/>
            <a:ext cx="406400" cy="276999"/>
          </a:xfrm>
          <a:prstGeom prst="rect">
            <a:avLst/>
          </a:prstGeom>
          <a:noFill/>
        </p:spPr>
        <p:txBody>
          <a:bodyPr wrap="square" lIns="0" tIns="0" rIns="0" bIns="0" rtlCol="0">
            <a:spAutoFit/>
          </a:bodyPr>
          <a:lstStyle/>
          <a:p>
            <a:r>
              <a:rPr lang="nl-NL" dirty="0"/>
              <a:t>ONI</a:t>
            </a:r>
          </a:p>
        </p:txBody>
      </p:sp>
    </p:spTree>
    <p:extLst>
      <p:ext uri="{BB962C8B-B14F-4D97-AF65-F5344CB8AC3E}">
        <p14:creationId xmlns:p14="http://schemas.microsoft.com/office/powerpoint/2010/main" val="328308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5B36A8-E3C7-4217-ABDB-0BA44D511E96}"/>
              </a:ext>
            </a:extLst>
          </p:cNvPr>
          <p:cNvSpPr>
            <a:spLocks noGrp="1"/>
          </p:cNvSpPr>
          <p:nvPr>
            <p:ph type="ctrTitle"/>
          </p:nvPr>
        </p:nvSpPr>
        <p:spPr/>
        <p:txBody>
          <a:bodyPr/>
          <a:lstStyle/>
          <a:p>
            <a:r>
              <a:rPr lang="nl-NL" dirty="0" err="1"/>
              <a:t>What</a:t>
            </a:r>
            <a:r>
              <a:rPr lang="nl-NL" dirty="0"/>
              <a:t> made </a:t>
            </a:r>
            <a:r>
              <a:rPr lang="nl-NL" dirty="0" err="1"/>
              <a:t>the</a:t>
            </a:r>
            <a:r>
              <a:rPr lang="nl-NL" dirty="0"/>
              <a:t> 1940s ENSO event special?</a:t>
            </a:r>
          </a:p>
        </p:txBody>
      </p:sp>
      <p:sp>
        <p:nvSpPr>
          <p:cNvPr id="3" name="Tijdelijke aanduiding voor tekst 2">
            <a:extLst>
              <a:ext uri="{FF2B5EF4-FFF2-40B4-BE49-F238E27FC236}">
                <a16:creationId xmlns:a16="http://schemas.microsoft.com/office/drawing/2014/main" id="{460CAFE6-242A-4674-8870-4ECB7701CE3A}"/>
              </a:ext>
            </a:extLst>
          </p:cNvPr>
          <p:cNvSpPr>
            <a:spLocks noGrp="1"/>
          </p:cNvSpPr>
          <p:nvPr>
            <p:ph type="body" sz="quarter" idx="10"/>
          </p:nvPr>
        </p:nvSpPr>
        <p:spPr>
          <a:xfrm>
            <a:off x="2317146" y="2450592"/>
            <a:ext cx="7557707" cy="2055305"/>
          </a:xfrm>
        </p:spPr>
        <p:txBody>
          <a:bodyPr/>
          <a:lstStyle/>
          <a:p>
            <a:pPr marL="342900" indent="-342900">
              <a:buFont typeface="Arial" panose="020B0604020202020204" pitchFamily="34" charset="0"/>
              <a:buChar char="•"/>
            </a:pPr>
            <a:r>
              <a:rPr lang="nl-NL" dirty="0" err="1"/>
              <a:t>Probably</a:t>
            </a:r>
            <a:r>
              <a:rPr lang="nl-NL" dirty="0"/>
              <a:t> </a:t>
            </a:r>
            <a:r>
              <a:rPr lang="nl-NL" dirty="0" err="1"/>
              <a:t>the</a:t>
            </a:r>
            <a:r>
              <a:rPr lang="nl-NL" dirty="0"/>
              <a:t> </a:t>
            </a:r>
            <a:r>
              <a:rPr lang="nl-NL" dirty="0" err="1"/>
              <a:t>longest</a:t>
            </a:r>
            <a:r>
              <a:rPr lang="nl-NL" dirty="0"/>
              <a:t> </a:t>
            </a:r>
            <a:r>
              <a:rPr lang="nl-NL" dirty="0" err="1"/>
              <a:t>period</a:t>
            </a:r>
            <a:r>
              <a:rPr lang="nl-NL" dirty="0"/>
              <a:t> in </a:t>
            </a:r>
            <a:r>
              <a:rPr lang="nl-NL" dirty="0" err="1"/>
              <a:t>the</a:t>
            </a:r>
            <a:r>
              <a:rPr lang="nl-NL" dirty="0"/>
              <a:t> 20th </a:t>
            </a:r>
            <a:r>
              <a:rPr lang="nl-NL" dirty="0" err="1"/>
              <a:t>century</a:t>
            </a:r>
            <a:r>
              <a:rPr lang="nl-NL" dirty="0"/>
              <a:t> </a:t>
            </a:r>
            <a:r>
              <a:rPr lang="nl-NL" dirty="0" err="1"/>
              <a:t>with</a:t>
            </a:r>
            <a:r>
              <a:rPr lang="nl-NL" dirty="0"/>
              <a:t> El </a:t>
            </a:r>
            <a:r>
              <a:rPr lang="nl-NL" dirty="0" err="1"/>
              <a:t>Niño</a:t>
            </a:r>
            <a:r>
              <a:rPr lang="nl-NL" dirty="0"/>
              <a:t> like </a:t>
            </a:r>
            <a:r>
              <a:rPr lang="nl-NL" dirty="0" err="1"/>
              <a:t>conditions</a:t>
            </a:r>
            <a:r>
              <a:rPr lang="nl-NL" dirty="0"/>
              <a:t>.</a:t>
            </a:r>
          </a:p>
          <a:p>
            <a:pPr marL="342900" indent="-342900">
              <a:buFont typeface="Arial" panose="020B0604020202020204" pitchFamily="34" charset="0"/>
              <a:buChar char="•"/>
            </a:pPr>
            <a:r>
              <a:rPr lang="nl-NL" dirty="0" err="1"/>
              <a:t>Possibly</a:t>
            </a:r>
            <a:r>
              <a:rPr lang="nl-NL" dirty="0"/>
              <a:t> </a:t>
            </a:r>
            <a:r>
              <a:rPr lang="nl-NL" dirty="0" err="1"/>
              <a:t>separated</a:t>
            </a:r>
            <a:r>
              <a:rPr lang="nl-NL" dirty="0"/>
              <a:t> </a:t>
            </a:r>
            <a:r>
              <a:rPr lang="nl-NL" dirty="0" err="1"/>
              <a:t>into</a:t>
            </a:r>
            <a:r>
              <a:rPr lang="nl-NL" dirty="0"/>
              <a:t> </a:t>
            </a:r>
            <a:r>
              <a:rPr lang="nl-NL" dirty="0" err="1"/>
              <a:t>two</a:t>
            </a:r>
            <a:r>
              <a:rPr lang="nl-NL" dirty="0"/>
              <a:t> events, </a:t>
            </a:r>
            <a:r>
              <a:rPr lang="nl-NL" dirty="0" err="1"/>
              <a:t>depending</a:t>
            </a:r>
            <a:r>
              <a:rPr lang="nl-NL" dirty="0"/>
              <a:t> on </a:t>
            </a:r>
            <a:r>
              <a:rPr lang="nl-NL" dirty="0" err="1"/>
              <a:t>the</a:t>
            </a:r>
            <a:r>
              <a:rPr lang="nl-NL" dirty="0"/>
              <a:t> </a:t>
            </a:r>
            <a:r>
              <a:rPr lang="nl-NL" dirty="0" err="1"/>
              <a:t>reconstruction</a:t>
            </a:r>
            <a:r>
              <a:rPr lang="nl-NL" dirty="0"/>
              <a:t> </a:t>
            </a:r>
            <a:r>
              <a:rPr lang="nl-NL" dirty="0" err="1"/>
              <a:t>that</a:t>
            </a:r>
            <a:r>
              <a:rPr lang="nl-NL" dirty="0"/>
              <a:t> </a:t>
            </a:r>
            <a:r>
              <a:rPr lang="nl-NL" dirty="0" err="1"/>
              <a:t>you</a:t>
            </a:r>
            <a:r>
              <a:rPr lang="nl-NL" dirty="0"/>
              <a:t> </a:t>
            </a:r>
            <a:r>
              <a:rPr lang="nl-NL" dirty="0" err="1"/>
              <a:t>use</a:t>
            </a:r>
            <a:r>
              <a:rPr lang="nl-NL" dirty="0"/>
              <a:t>.</a:t>
            </a:r>
          </a:p>
          <a:p>
            <a:pPr marL="342900" indent="-342900">
              <a:buFont typeface="Arial" panose="020B0604020202020204" pitchFamily="34" charset="0"/>
              <a:buChar char="•"/>
            </a:pPr>
            <a:r>
              <a:rPr lang="nl-NL" dirty="0"/>
              <a:t>It </a:t>
            </a:r>
            <a:r>
              <a:rPr lang="nl-NL" dirty="0" err="1"/>
              <a:t>seems</a:t>
            </a:r>
            <a:r>
              <a:rPr lang="nl-NL" dirty="0"/>
              <a:t> </a:t>
            </a:r>
            <a:r>
              <a:rPr lang="nl-NL" dirty="0" err="1"/>
              <a:t>to</a:t>
            </a:r>
            <a:r>
              <a:rPr lang="nl-NL" dirty="0"/>
              <a:t> </a:t>
            </a:r>
            <a:r>
              <a:rPr lang="nl-NL" dirty="0" err="1"/>
              <a:t>exist</a:t>
            </a:r>
            <a:r>
              <a:rPr lang="nl-NL" dirty="0"/>
              <a:t> of </a:t>
            </a:r>
            <a:r>
              <a:rPr lang="nl-NL" dirty="0" err="1"/>
              <a:t>three</a:t>
            </a:r>
            <a:r>
              <a:rPr lang="nl-NL" dirty="0"/>
              <a:t> </a:t>
            </a:r>
            <a:r>
              <a:rPr lang="nl-NL" dirty="0" err="1"/>
              <a:t>phases</a:t>
            </a:r>
            <a:r>
              <a:rPr lang="nl-NL" dirty="0"/>
              <a:t>.</a:t>
            </a:r>
          </a:p>
          <a:p>
            <a:endParaRPr lang="nl-NL" dirty="0"/>
          </a:p>
        </p:txBody>
      </p:sp>
    </p:spTree>
    <p:extLst>
      <p:ext uri="{BB962C8B-B14F-4D97-AF65-F5344CB8AC3E}">
        <p14:creationId xmlns:p14="http://schemas.microsoft.com/office/powerpoint/2010/main" val="38901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142486-B888-4FA4-A24B-EB3304DA7463}"/>
              </a:ext>
            </a:extLst>
          </p:cNvPr>
          <p:cNvSpPr>
            <a:spLocks noGrp="1"/>
          </p:cNvSpPr>
          <p:nvPr>
            <p:ph type="title"/>
          </p:nvPr>
        </p:nvSpPr>
        <p:spPr>
          <a:xfrm>
            <a:off x="1224280" y="2550161"/>
            <a:ext cx="10439400" cy="2818448"/>
          </a:xfrm>
        </p:spPr>
        <p:txBody>
          <a:bodyPr>
            <a:normAutofit/>
          </a:bodyPr>
          <a:lstStyle/>
          <a:p>
            <a:r>
              <a:rPr lang="en-US" sz="40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What consensus is there in PACE that 1940s winds are exceptional?</a:t>
            </a:r>
          </a:p>
        </p:txBody>
      </p:sp>
    </p:spTree>
    <p:extLst>
      <p:ext uri="{BB962C8B-B14F-4D97-AF65-F5344CB8AC3E}">
        <p14:creationId xmlns:p14="http://schemas.microsoft.com/office/powerpoint/2010/main" val="3890433566"/>
      </p:ext>
    </p:extLst>
  </p:cSld>
  <p:clrMapOvr>
    <a:masterClrMapping/>
  </p:clrMapOvr>
</p:sld>
</file>

<file path=ppt/theme/theme1.xml><?xml version="1.0" encoding="utf-8"?>
<a:theme xmlns:a="http://schemas.openxmlformats.org/drawingml/2006/main" name="Utrecht University">
  <a:themeElements>
    <a:clrScheme name="Utrecht University">
      <a:dk1>
        <a:srgbClr val="000000"/>
      </a:dk1>
      <a:lt1>
        <a:srgbClr val="FFFFFF"/>
      </a:lt1>
      <a:dk2>
        <a:srgbClr val="C00935"/>
      </a:dk2>
      <a:lt2>
        <a:srgbClr val="D9D9D9"/>
      </a:lt2>
      <a:accent1>
        <a:srgbClr val="FFCD00"/>
      </a:accent1>
      <a:accent2>
        <a:srgbClr val="DD9562"/>
      </a:accent2>
      <a:accent3>
        <a:srgbClr val="911D56"/>
      </a:accent3>
      <a:accent4>
        <a:srgbClr val="63A593"/>
      </a:accent4>
      <a:accent5>
        <a:srgbClr val="161D41"/>
      </a:accent5>
      <a:accent6>
        <a:srgbClr val="6686C3"/>
      </a:accent6>
      <a:hlink>
        <a:srgbClr val="52287F"/>
      </a:hlink>
      <a:folHlink>
        <a:srgbClr val="623E2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a:defPPr>
      </a:lstStyle>
    </a:txDef>
  </a:objectDefaults>
  <a:extraClrSchemeLst/>
  <a:extLst>
    <a:ext uri="{05A4C25C-085E-4340-85A3-A5531E510DB2}">
      <thm15:themeFamily xmlns:thm15="http://schemas.microsoft.com/office/thememl/2012/main" name="Presentatie11" id="{922CF800-1864-A146-8406-D723247B2F6A}" vid="{9B1D9458-2A1C-0B48-BBE6-B0E929882854}"/>
    </a:ext>
  </a:extLst>
</a:theme>
</file>

<file path=docProps/app.xml><?xml version="1.0" encoding="utf-8"?>
<Properties xmlns="http://schemas.openxmlformats.org/officeDocument/2006/extended-properties" xmlns:vt="http://schemas.openxmlformats.org/officeDocument/2006/docPropsVTypes">
  <Template>uu_powerpoint_template_EN_2021</Template>
  <TotalTime>2323</TotalTime>
  <Words>557</Words>
  <Application>Microsoft Office PowerPoint</Application>
  <PresentationFormat>Breedbeeld</PresentationFormat>
  <Paragraphs>68</Paragraphs>
  <Slides>43</Slides>
  <Notes>0</Notes>
  <HiddenSlides>5</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43</vt:i4>
      </vt:variant>
    </vt:vector>
  </HeadingPairs>
  <TitlesOfParts>
    <vt:vector size="51" baseType="lpstr">
      <vt:lpstr>Arial</vt:lpstr>
      <vt:lpstr>Calibri</vt:lpstr>
      <vt:lpstr>Merriweather Light</vt:lpstr>
      <vt:lpstr>Merriweather Regular</vt:lpstr>
      <vt:lpstr>Open Sans</vt:lpstr>
      <vt:lpstr>Open Sans Light</vt:lpstr>
      <vt:lpstr>Verdana</vt:lpstr>
      <vt:lpstr>Utrecht University</vt:lpstr>
      <vt:lpstr>Update for Kaitlin</vt:lpstr>
      <vt:lpstr>PowerPoint-presentatie</vt:lpstr>
      <vt:lpstr>Content</vt:lpstr>
      <vt:lpstr>What made 1940s El Niño event different?</vt:lpstr>
      <vt:lpstr>PowerPoint-presentatie</vt:lpstr>
      <vt:lpstr>PowerPoint-presentatie</vt:lpstr>
      <vt:lpstr>PowerPoint-presentatie</vt:lpstr>
      <vt:lpstr>What made the 1940s ENSO event special?</vt:lpstr>
      <vt:lpstr>What consensus is there in PACE that 1940s winds are exceptional?</vt:lpstr>
      <vt:lpstr>PowerPoint-presentatie</vt:lpstr>
      <vt:lpstr>PowerPoint-presentatie</vt:lpstr>
      <vt:lpstr>PowerPoint-presentatie</vt:lpstr>
      <vt:lpstr>PowerPoint-presentatie</vt:lpstr>
      <vt:lpstr>PowerPoint-presentatie</vt:lpstr>
      <vt:lpstr>PowerPoint-presentatie</vt:lpstr>
      <vt:lpstr>PowerPoint-presentatie</vt:lpstr>
      <vt:lpstr>Are the 1940s an exceptional time for zonal shelf winds?</vt:lpstr>
      <vt:lpstr>Present day bias with respect to ERA5</vt:lpstr>
      <vt:lpstr>PowerPoint-presentatie</vt:lpstr>
      <vt:lpstr>Influence of other factors on relationship between PACE and ENSO</vt:lpstr>
      <vt:lpstr>PowerPoint-presentatie</vt:lpstr>
      <vt:lpstr>PowerPoint-presentatie</vt:lpstr>
      <vt:lpstr>PowerPoint-presentatie</vt:lpstr>
      <vt:lpstr>PowerPoint-presentatie</vt:lpstr>
      <vt:lpstr>Other factors of influence</vt:lpstr>
      <vt:lpstr>Following Steps: some ideas</vt:lpstr>
      <vt:lpstr>Extra</vt:lpstr>
      <vt:lpstr>ERA5 data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 for Kaitlin</dc:title>
  <dc:creator>Janzing, G.W. (Joren)</dc:creator>
  <cp:lastModifiedBy>Janzing, G.W. (Joren)</cp:lastModifiedBy>
  <cp:revision>15</cp:revision>
  <dcterms:created xsi:type="dcterms:W3CDTF">2022-01-06T14:21:35Z</dcterms:created>
  <dcterms:modified xsi:type="dcterms:W3CDTF">2022-01-19T14:54:54Z</dcterms:modified>
</cp:coreProperties>
</file>